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53" r:id="rId54"/>
    <p:sldId id="354" r:id="rId55"/>
    <p:sldId id="371" r:id="rId56"/>
    <p:sldId id="372" r:id="rId57"/>
    <p:sldId id="373" r:id="rId58"/>
    <p:sldId id="396" r:id="rId59"/>
    <p:sldId id="397" r:id="rId60"/>
    <p:sldId id="398" r:id="rId61"/>
    <p:sldId id="399" r:id="rId6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With The Old Breed" id="{75BE7694-C59F-43C8-A788-F54FAED95378}">
          <p14:sldIdLst>
            <p14:sldId id="353"/>
            <p14:sldId id="354"/>
            <p14:sldId id="371"/>
            <p14:sldId id="372"/>
            <p14:sldId id="373"/>
          </p14:sldIdLst>
        </p14:section>
        <p14:section name="Deterrence" id="{E87AA077-6AA9-427E-B9EA-451AB7660BB3}">
          <p14:sldIdLst>
            <p14:sldId id="396"/>
            <p14:sldId id="397"/>
            <p14:sldId id="398"/>
            <p14:sldId id="3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3" dt="2024-10-28T15:45:2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custSel addSld modSld modSection">
      <pc:chgData name="William Roosa" userId="b17c6545b7781650" providerId="LiveId" clId="{3F59EE32-37E3-40B9-BCD8-CE16B02D1324}" dt="2024-10-28T19:32:48.837" v="6620" actId="33524"/>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11/8/2024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11/8/2024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575727"/>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0207A8C-3E2F-3C76-2114-FDEDAB083CA2}"/>
              </a:ext>
            </a:extLst>
          </p:cNvPr>
          <p:cNvPicPr>
            <a:picLocks noChangeAspect="1"/>
          </p:cNvPicPr>
          <p:nvPr/>
        </p:nvPicPr>
        <p:blipFill>
          <a:blip r:embed="rId5"/>
          <a:stretch>
            <a:fillRect/>
          </a:stretch>
        </p:blipFill>
        <p:spPr>
          <a:xfrm>
            <a:off x="648393" y="7730835"/>
            <a:ext cx="2609593" cy="3830831"/>
          </a:xfrm>
          <a:prstGeom prst="rect">
            <a:avLst/>
          </a:prstGeom>
        </p:spPr>
      </p:pic>
      <p:pic>
        <p:nvPicPr>
          <p:cNvPr id="9" name="Picture 8">
            <a:extLst>
              <a:ext uri="{FF2B5EF4-FFF2-40B4-BE49-F238E27FC236}">
                <a16:creationId xmlns:a16="http://schemas.microsoft.com/office/drawing/2014/main" id="{80E9B6BC-C901-B39B-EFB9-7E2B86613B48}"/>
              </a:ext>
            </a:extLst>
          </p:cNvPr>
          <p:cNvPicPr>
            <a:picLocks noChangeAspect="1"/>
          </p:cNvPicPr>
          <p:nvPr/>
        </p:nvPicPr>
        <p:blipFill>
          <a:blip r:embed="rId6"/>
          <a:stretch>
            <a:fillRect/>
          </a:stretch>
        </p:blipFill>
        <p:spPr>
          <a:xfrm>
            <a:off x="4269268" y="7604490"/>
            <a:ext cx="2929553" cy="4063573"/>
          </a:xfrm>
          <a:prstGeom prst="rect">
            <a:avLst/>
          </a:prstGeom>
        </p:spPr>
      </p:pic>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8762D-9E78-CB1A-3DFE-29EF131C51A6}"/>
              </a:ext>
            </a:extLst>
          </p:cNvPr>
          <p:cNvSpPr txBox="1"/>
          <p:nvPr/>
        </p:nvSpPr>
        <p:spPr>
          <a:xfrm>
            <a:off x="0" y="283778"/>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Spring 1943: America starts bomber offensive against German land</a:t>
            </a:r>
          </a:p>
          <a:p>
            <a:pPr marL="742950" lvl="1" indent="-285750">
              <a:buFont typeface="Arial" panose="020B0604020202020204" pitchFamily="34" charset="0"/>
              <a:buChar char="•"/>
            </a:pPr>
            <a:r>
              <a:rPr lang="en-US" dirty="0"/>
              <a:t>Combined Bomber Offensive: first coordinated plan for strategic bombing in history</a:t>
            </a:r>
          </a:p>
          <a:p>
            <a:pPr marL="1200150" lvl="2" indent="-285750">
              <a:buFont typeface="Arial" panose="020B0604020202020204" pitchFamily="34" charset="0"/>
              <a:buChar char="•"/>
            </a:pPr>
            <a:r>
              <a:rPr lang="en-US" dirty="0"/>
              <a:t>List of 76 targets with the German aircraft industry being the top target</a:t>
            </a:r>
          </a:p>
          <a:p>
            <a:pPr marL="1200150" lvl="2" indent="-285750">
              <a:buFont typeface="Arial" panose="020B0604020202020204" pitchFamily="34" charset="0"/>
              <a:buChar char="•"/>
            </a:pPr>
            <a:r>
              <a:rPr lang="en-US" dirty="0"/>
              <a:t>British bomb at night, Americans bomb at day</a:t>
            </a:r>
          </a:p>
          <a:p>
            <a:pPr marL="1657350" lvl="3" indent="-285750">
              <a:buFont typeface="Arial" panose="020B0604020202020204" pitchFamily="34" charset="0"/>
              <a:buChar char="•"/>
            </a:pPr>
            <a:r>
              <a:rPr lang="en-US" dirty="0"/>
              <a:t>British planes had an easier time surviving but were much less accurate. They saw killing civilians as fine to instill terror.</a:t>
            </a:r>
          </a:p>
          <a:p>
            <a:pPr marL="2114550" lvl="4" indent="-285750">
              <a:buFont typeface="Arial" panose="020B0604020202020204" pitchFamily="34" charset="0"/>
              <a:buChar char="•"/>
            </a:pPr>
            <a:r>
              <a:rPr lang="en-US" dirty="0"/>
              <a:t>Also, they dropped aluminum strips from under the plane to disrupt German radar</a:t>
            </a:r>
          </a:p>
          <a:p>
            <a:pPr marL="1657350" lvl="3" indent="-285750">
              <a:buFont typeface="Arial" panose="020B0604020202020204" pitchFamily="34" charset="0"/>
              <a:buChar char="•"/>
            </a:pPr>
            <a:r>
              <a:rPr lang="en-US" dirty="0"/>
              <a:t>American daylight precision bombing saw success destroying key German industrial plants</a:t>
            </a:r>
          </a:p>
          <a:p>
            <a:pPr marL="2114550" lvl="4" indent="-285750">
              <a:buFont typeface="Arial" panose="020B0604020202020204" pitchFamily="34" charset="0"/>
              <a:buChar char="•"/>
            </a:pPr>
            <a:r>
              <a:rPr lang="en-US" dirty="0"/>
              <a:t>Destroyed a ball bearing plant that was key for German air production in August 1943 (Schweinfurt-Regensburg)</a:t>
            </a:r>
          </a:p>
          <a:p>
            <a:pPr marL="2114550" lvl="4" indent="-285750">
              <a:buFont typeface="Arial" panose="020B0604020202020204" pitchFamily="34" charset="0"/>
              <a:buChar char="•"/>
            </a:pPr>
            <a:r>
              <a:rPr lang="en-US" dirty="0"/>
              <a:t>At this point, fighters couldn’t fly as far as the bombers, so escorts were not possible, leading to high casualty rates among strategic bombers</a:t>
            </a:r>
          </a:p>
          <a:p>
            <a:pPr marL="2571750" lvl="5" indent="-285750">
              <a:buFont typeface="Arial" panose="020B0604020202020204" pitchFamily="34" charset="0"/>
              <a:buChar char="•"/>
            </a:pPr>
            <a:r>
              <a:rPr lang="en-US" dirty="0"/>
              <a:t>The expected casualty rate was 4%, but was closer to 20%</a:t>
            </a:r>
          </a:p>
          <a:p>
            <a:pPr marL="742950" lvl="1" indent="-285750">
              <a:buFont typeface="Arial" panose="020B0604020202020204" pitchFamily="34" charset="0"/>
              <a:buChar char="•"/>
            </a:pPr>
            <a:r>
              <a:rPr lang="en-US" dirty="0"/>
              <a:t>Despite the losses the Germans were inflicting on the Americans, the high command of Germany was still terrified of the bombers.</a:t>
            </a:r>
          </a:p>
          <a:p>
            <a:pPr marL="1200150" lvl="2" indent="-285750">
              <a:buFont typeface="Arial" panose="020B0604020202020204" pitchFamily="34" charset="0"/>
              <a:buChar char="•"/>
            </a:pPr>
            <a:r>
              <a:rPr lang="en-US" dirty="0"/>
              <a:t>A lot of German military production was shifter to fighters to defend the skies over Germany</a:t>
            </a:r>
          </a:p>
          <a:p>
            <a:pPr marL="1200150" lvl="2" indent="-285750">
              <a:buFont typeface="Arial" panose="020B0604020202020204" pitchFamily="34" charset="0"/>
              <a:buChar char="•"/>
            </a:pPr>
            <a:r>
              <a:rPr lang="en-US" dirty="0"/>
              <a:t>70% of fighters were used to fight off bombers over Germany and were not used against the Soviet Union, causing them to lose air superiority in the East.</a:t>
            </a:r>
          </a:p>
        </p:txBody>
      </p:sp>
      <p:sp>
        <p:nvSpPr>
          <p:cNvPr id="3" name="TextBox 2">
            <a:extLst>
              <a:ext uri="{FF2B5EF4-FFF2-40B4-BE49-F238E27FC236}">
                <a16:creationId xmlns:a16="http://schemas.microsoft.com/office/drawing/2014/main" id="{5B8D8CE7-0614-49A7-DE70-BE83A4A798E6}"/>
              </a:ext>
            </a:extLst>
          </p:cNvPr>
          <p:cNvSpPr txBox="1"/>
          <p:nvPr/>
        </p:nvSpPr>
        <p:spPr>
          <a:xfrm>
            <a:off x="0" y="6889531"/>
            <a:ext cx="5092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New Priority: destroying the German air force</a:t>
            </a:r>
          </a:p>
          <a:p>
            <a:pPr marL="742950" lvl="1" indent="-285750">
              <a:buFont typeface="Arial" panose="020B0604020202020204" pitchFamily="34" charset="0"/>
              <a:buChar char="•"/>
            </a:pPr>
            <a:r>
              <a:rPr lang="en-US" dirty="0"/>
              <a:t>January 1944: Message sent out to destroy enemy Airforce wherever they are found</a:t>
            </a:r>
          </a:p>
          <a:p>
            <a:pPr marL="742950" lvl="1" indent="-285750">
              <a:buFont typeface="Arial" panose="020B0604020202020204" pitchFamily="34" charset="0"/>
              <a:buChar char="•"/>
            </a:pPr>
            <a:r>
              <a:rPr lang="en-US" dirty="0"/>
              <a:t>New Tool: P-51D Mustang</a:t>
            </a:r>
          </a:p>
          <a:p>
            <a:pPr marL="1200150" lvl="2" indent="-285750">
              <a:buFont typeface="Arial" panose="020B0604020202020204" pitchFamily="34" charset="0"/>
              <a:buChar char="•"/>
            </a:pPr>
            <a:r>
              <a:rPr lang="en-US" dirty="0"/>
              <a:t>American design with British engine</a:t>
            </a:r>
          </a:p>
          <a:p>
            <a:pPr marL="1200150" lvl="2" indent="-285750">
              <a:buFont typeface="Arial" panose="020B0604020202020204" pitchFamily="34" charset="0"/>
              <a:buChar char="•"/>
            </a:pPr>
            <a:r>
              <a:rPr lang="en-US" dirty="0"/>
              <a:t>Had a range of 1800 miles, so it could escort bombers to Berlin</a:t>
            </a:r>
          </a:p>
          <a:p>
            <a:pPr marL="1200150" lvl="2" indent="-285750">
              <a:buFont typeface="Arial" panose="020B0604020202020204" pitchFamily="34" charset="0"/>
              <a:buChar char="•"/>
            </a:pPr>
            <a:r>
              <a:rPr lang="en-US" dirty="0"/>
              <a:t>The main tactic used was to send the fighters ahead of the bombers to scout for enemy fighters and pick fights with them</a:t>
            </a:r>
          </a:p>
          <a:p>
            <a:pPr marL="742950" lvl="1" indent="-285750">
              <a:buFont typeface="Arial" panose="020B0604020202020204" pitchFamily="34" charset="0"/>
              <a:buChar char="•"/>
            </a:pPr>
            <a:r>
              <a:rPr lang="en-US" dirty="0"/>
              <a:t>German fighter pilots were terrified of the P-51 Mustang , and when command asked for more fighter patrols, the pilots revolted.</a:t>
            </a:r>
          </a:p>
          <a:p>
            <a:pPr marL="285750" indent="-285750">
              <a:buFont typeface="Arial" panose="020B0604020202020204" pitchFamily="34" charset="0"/>
              <a:buChar char="•"/>
            </a:pPr>
            <a:r>
              <a:rPr lang="en-US" dirty="0"/>
              <a:t>General James Doolittle</a:t>
            </a:r>
          </a:p>
          <a:p>
            <a:pPr marL="742950" lvl="1" indent="-285750">
              <a:buFont typeface="Arial" panose="020B0604020202020204" pitchFamily="34" charset="0"/>
              <a:buChar char="•"/>
            </a:pPr>
            <a:r>
              <a:rPr lang="en-US" dirty="0"/>
              <a:t>Decided to narrow down targets to aircraft factories, war industry, petroleum and transport targets</a:t>
            </a:r>
          </a:p>
          <a:p>
            <a:pPr marL="1200150" lvl="2"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1695D9B-E057-94EB-F840-B6D1DB1380CB}"/>
              </a:ext>
            </a:extLst>
          </p:cNvPr>
          <p:cNvPicPr>
            <a:picLocks noChangeAspect="1"/>
          </p:cNvPicPr>
          <p:nvPr/>
        </p:nvPicPr>
        <p:blipFill>
          <a:blip r:embed="rId2"/>
          <a:stretch>
            <a:fillRect/>
          </a:stretch>
        </p:blipFill>
        <p:spPr>
          <a:xfrm>
            <a:off x="5092644" y="7267903"/>
            <a:ext cx="3469485" cy="4488436"/>
          </a:xfrm>
          <a:prstGeom prst="rect">
            <a:avLst/>
          </a:prstGeom>
        </p:spPr>
      </p:pic>
    </p:spTree>
    <p:extLst>
      <p:ext uri="{BB962C8B-B14F-4D97-AF65-F5344CB8AC3E}">
        <p14:creationId xmlns:p14="http://schemas.microsoft.com/office/powerpoint/2010/main" val="1684503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4991-0D8F-2E2C-5933-C0305F2D8143}"/>
              </a:ext>
            </a:extLst>
          </p:cNvPr>
          <p:cNvPicPr>
            <a:picLocks noChangeAspect="1"/>
          </p:cNvPicPr>
          <p:nvPr/>
        </p:nvPicPr>
        <p:blipFill>
          <a:blip r:embed="rId2"/>
          <a:stretch>
            <a:fillRect/>
          </a:stretch>
        </p:blipFill>
        <p:spPr>
          <a:xfrm>
            <a:off x="1740629" y="0"/>
            <a:ext cx="5101605" cy="3430201"/>
          </a:xfrm>
          <a:prstGeom prst="rect">
            <a:avLst/>
          </a:prstGeom>
        </p:spPr>
      </p:pic>
      <p:sp>
        <p:nvSpPr>
          <p:cNvPr id="4" name="TextBox 3">
            <a:extLst>
              <a:ext uri="{FF2B5EF4-FFF2-40B4-BE49-F238E27FC236}">
                <a16:creationId xmlns:a16="http://schemas.microsoft.com/office/drawing/2014/main" id="{DB1C386A-9806-52EE-689F-60671B8726F3}"/>
              </a:ext>
            </a:extLst>
          </p:cNvPr>
          <p:cNvSpPr txBox="1"/>
          <p:nvPr/>
        </p:nvSpPr>
        <p:spPr>
          <a:xfrm>
            <a:off x="0" y="349994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Morality of strategic bombing: Is it ok to cause huge amounts of civilian casualties?</a:t>
            </a:r>
          </a:p>
          <a:p>
            <a:pPr marL="742950" lvl="1" indent="-285750">
              <a:buFont typeface="Arial" panose="020B0604020202020204" pitchFamily="34" charset="0"/>
              <a:buChar char="•"/>
            </a:pPr>
            <a:r>
              <a:rPr lang="en-US" dirty="0"/>
              <a:t>Practical argument against strategic bombing: The Germans had such a tight grip over society that instilling fear would do nothing to pressure the war to end</a:t>
            </a:r>
          </a:p>
          <a:p>
            <a:pPr marL="742950" lvl="1" indent="-285750">
              <a:buFont typeface="Arial" panose="020B0604020202020204" pitchFamily="34" charset="0"/>
              <a:buChar char="•"/>
            </a:pPr>
            <a:r>
              <a:rPr lang="en-US" dirty="0"/>
              <a:t>Air force’s argument for bombing: less people will die overall, and the war won’t last as long. Bombing might cause society to collapse</a:t>
            </a:r>
          </a:p>
          <a:p>
            <a:pPr marL="285750" indent="-285750">
              <a:buFont typeface="Arial" panose="020B0604020202020204" pitchFamily="34" charset="0"/>
              <a:buChar char="•"/>
            </a:pPr>
            <a:r>
              <a:rPr lang="en-US" dirty="0"/>
              <a:t>1944 Clarion Plan: destroy transport facilities to show that the allies had complete control over the air</a:t>
            </a:r>
          </a:p>
        </p:txBody>
      </p:sp>
      <p:pic>
        <p:nvPicPr>
          <p:cNvPr id="6" name="Picture 5">
            <a:extLst>
              <a:ext uri="{FF2B5EF4-FFF2-40B4-BE49-F238E27FC236}">
                <a16:creationId xmlns:a16="http://schemas.microsoft.com/office/drawing/2014/main" id="{36BBC3C6-9C6C-8003-B523-64B644C3FE43}"/>
              </a:ext>
            </a:extLst>
          </p:cNvPr>
          <p:cNvPicPr>
            <a:picLocks noChangeAspect="1"/>
          </p:cNvPicPr>
          <p:nvPr/>
        </p:nvPicPr>
        <p:blipFill>
          <a:blip r:embed="rId3"/>
          <a:stretch>
            <a:fillRect/>
          </a:stretch>
        </p:blipFill>
        <p:spPr>
          <a:xfrm>
            <a:off x="393789" y="6763405"/>
            <a:ext cx="3920202" cy="4031571"/>
          </a:xfrm>
          <a:prstGeom prst="rect">
            <a:avLst/>
          </a:prstGeom>
        </p:spPr>
      </p:pic>
      <p:pic>
        <p:nvPicPr>
          <p:cNvPr id="8" name="Picture 7">
            <a:extLst>
              <a:ext uri="{FF2B5EF4-FFF2-40B4-BE49-F238E27FC236}">
                <a16:creationId xmlns:a16="http://schemas.microsoft.com/office/drawing/2014/main" id="{E08BFC4E-DF6F-A34A-921B-47685C0F92CD}"/>
              </a:ext>
            </a:extLst>
          </p:cNvPr>
          <p:cNvPicPr>
            <a:picLocks noChangeAspect="1"/>
          </p:cNvPicPr>
          <p:nvPr/>
        </p:nvPicPr>
        <p:blipFill>
          <a:blip r:embed="rId4"/>
          <a:stretch>
            <a:fillRect/>
          </a:stretch>
        </p:blipFill>
        <p:spPr>
          <a:xfrm>
            <a:off x="4476658" y="6326999"/>
            <a:ext cx="4052488" cy="4723641"/>
          </a:xfrm>
          <a:prstGeom prst="rect">
            <a:avLst/>
          </a:prstGeom>
        </p:spPr>
      </p:pic>
    </p:spTree>
    <p:extLst>
      <p:ext uri="{BB962C8B-B14F-4D97-AF65-F5344CB8AC3E}">
        <p14:creationId xmlns:p14="http://schemas.microsoft.com/office/powerpoint/2010/main" val="33915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6A5-CD64-8F68-06B1-46DE879D6E2A}"/>
              </a:ext>
            </a:extLst>
          </p:cNvPr>
          <p:cNvSpPr txBox="1"/>
          <p:nvPr/>
        </p:nvSpPr>
        <p:spPr>
          <a:xfrm>
            <a:off x="0" y="175364"/>
            <a:ext cx="8686799" cy="830997"/>
          </a:xfrm>
          <a:prstGeom prst="rect">
            <a:avLst/>
          </a:prstGeom>
          <a:noFill/>
        </p:spPr>
        <p:txBody>
          <a:bodyPr wrap="square" rtlCol="0">
            <a:spAutoFit/>
          </a:bodyPr>
          <a:lstStyle/>
          <a:p>
            <a:pPr algn="ctr"/>
            <a:r>
              <a:rPr lang="en-US" sz="4800" dirty="0"/>
              <a:t>WWII: D-Day and the Bulge</a:t>
            </a:r>
          </a:p>
        </p:txBody>
      </p:sp>
      <p:pic>
        <p:nvPicPr>
          <p:cNvPr id="4" name="Picture 3">
            <a:extLst>
              <a:ext uri="{FF2B5EF4-FFF2-40B4-BE49-F238E27FC236}">
                <a16:creationId xmlns:a16="http://schemas.microsoft.com/office/drawing/2014/main" id="{ACC39FB3-525A-B0C6-9331-B3BFB47632F1}"/>
              </a:ext>
            </a:extLst>
          </p:cNvPr>
          <p:cNvPicPr>
            <a:picLocks noChangeAspect="1"/>
          </p:cNvPicPr>
          <p:nvPr/>
        </p:nvPicPr>
        <p:blipFill>
          <a:blip r:embed="rId2"/>
          <a:stretch>
            <a:fillRect/>
          </a:stretch>
        </p:blipFill>
        <p:spPr>
          <a:xfrm>
            <a:off x="0" y="995547"/>
            <a:ext cx="8686800" cy="3295610"/>
          </a:xfrm>
          <a:prstGeom prst="rect">
            <a:avLst/>
          </a:prstGeom>
        </p:spPr>
      </p:pic>
      <p:sp>
        <p:nvSpPr>
          <p:cNvPr id="5" name="TextBox 4">
            <a:extLst>
              <a:ext uri="{FF2B5EF4-FFF2-40B4-BE49-F238E27FC236}">
                <a16:creationId xmlns:a16="http://schemas.microsoft.com/office/drawing/2014/main" id="{705C9588-D1C1-8139-E56D-6861C92A4F2F}"/>
              </a:ext>
            </a:extLst>
          </p:cNvPr>
          <p:cNvSpPr txBox="1"/>
          <p:nvPr/>
        </p:nvSpPr>
        <p:spPr>
          <a:xfrm>
            <a:off x="0" y="447740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General Eisenhower drafts Operation Overlord (D-Day)</a:t>
            </a:r>
          </a:p>
          <a:p>
            <a:pPr marL="742950" lvl="1" indent="-285750">
              <a:buFont typeface="Arial" panose="020B0604020202020204" pitchFamily="34" charset="0"/>
              <a:buChar char="•"/>
            </a:pPr>
            <a:r>
              <a:rPr lang="en-US" dirty="0"/>
              <a:t>A main component of the operation is deceiving the Germans into thinking they are attacking at Calais</a:t>
            </a:r>
          </a:p>
          <a:p>
            <a:pPr marL="1200150" lvl="2" indent="-285750">
              <a:buFont typeface="Arial" panose="020B0604020202020204" pitchFamily="34" charset="0"/>
              <a:buChar char="•"/>
            </a:pPr>
            <a:r>
              <a:rPr lang="en-US" dirty="0"/>
              <a:t>Patton is put in charge of a fake army that is stationed across from Calais.</a:t>
            </a:r>
          </a:p>
          <a:p>
            <a:pPr marL="1657350" lvl="3" indent="-285750">
              <a:buFont typeface="Arial" panose="020B0604020202020204" pitchFamily="34" charset="0"/>
              <a:buChar char="•"/>
            </a:pPr>
            <a:r>
              <a:rPr lang="en-US" dirty="0"/>
              <a:t>Husks that look like machines are positioned, fake orders are given to fool Germans</a:t>
            </a:r>
          </a:p>
          <a:p>
            <a:pPr marL="1200150" lvl="2" indent="-285750">
              <a:buFont typeface="Arial" panose="020B0604020202020204" pitchFamily="34" charset="0"/>
              <a:buChar char="•"/>
            </a:pPr>
            <a:r>
              <a:rPr lang="en-US" dirty="0"/>
              <a:t>Allies give fake information to known German spies that the main force will attack at Calais</a:t>
            </a:r>
          </a:p>
          <a:p>
            <a:pPr marL="1200150" lvl="2" indent="-285750">
              <a:buFont typeface="Arial" panose="020B0604020202020204" pitchFamily="34" charset="0"/>
              <a:buChar char="•"/>
            </a:pPr>
            <a:r>
              <a:rPr lang="en-US" dirty="0"/>
              <a:t>Hitler falls for it, as he already believed the attack would come there</a:t>
            </a:r>
          </a:p>
          <a:p>
            <a:pPr marL="1200150" lvl="2" indent="-285750">
              <a:buFont typeface="Arial" panose="020B0604020202020204" pitchFamily="34" charset="0"/>
              <a:buChar char="•"/>
            </a:pPr>
            <a:r>
              <a:rPr lang="en-US" dirty="0"/>
              <a:t>Most paratroopers land off target, which further confuses the Germans as to where the landing is happening</a:t>
            </a:r>
          </a:p>
          <a:p>
            <a:pPr marL="1200150" lvl="2" indent="-285750">
              <a:buFont typeface="Arial" panose="020B0604020202020204" pitchFamily="34" charset="0"/>
              <a:buChar char="•"/>
            </a:pPr>
            <a:r>
              <a:rPr lang="en-US" dirty="0"/>
              <a:t>When troops do land on June 6</a:t>
            </a:r>
            <a:r>
              <a:rPr lang="en-US" baseline="30000" dirty="0"/>
              <a:t>th</a:t>
            </a:r>
            <a:r>
              <a:rPr lang="en-US" dirty="0"/>
              <a:t>, Germans take time to reinforce the defense, as they still believe a stronger force will land at Calais</a:t>
            </a:r>
          </a:p>
        </p:txBody>
      </p:sp>
      <p:pic>
        <p:nvPicPr>
          <p:cNvPr id="7" name="Picture 6">
            <a:extLst>
              <a:ext uri="{FF2B5EF4-FFF2-40B4-BE49-F238E27FC236}">
                <a16:creationId xmlns:a16="http://schemas.microsoft.com/office/drawing/2014/main" id="{8E661798-CAF2-3201-F9A5-F73C4C0D47BB}"/>
              </a:ext>
            </a:extLst>
          </p:cNvPr>
          <p:cNvPicPr>
            <a:picLocks noChangeAspect="1"/>
          </p:cNvPicPr>
          <p:nvPr/>
        </p:nvPicPr>
        <p:blipFill>
          <a:blip r:embed="rId3"/>
          <a:stretch>
            <a:fillRect/>
          </a:stretch>
        </p:blipFill>
        <p:spPr>
          <a:xfrm>
            <a:off x="222305" y="8213834"/>
            <a:ext cx="2693855" cy="3831988"/>
          </a:xfrm>
          <a:prstGeom prst="rect">
            <a:avLst/>
          </a:prstGeom>
        </p:spPr>
      </p:pic>
      <p:pic>
        <p:nvPicPr>
          <p:cNvPr id="9" name="Picture 8">
            <a:extLst>
              <a:ext uri="{FF2B5EF4-FFF2-40B4-BE49-F238E27FC236}">
                <a16:creationId xmlns:a16="http://schemas.microsoft.com/office/drawing/2014/main" id="{94DC2475-6953-D3D0-D3D0-CD91802815E5}"/>
              </a:ext>
            </a:extLst>
          </p:cNvPr>
          <p:cNvPicPr>
            <a:picLocks noChangeAspect="1"/>
          </p:cNvPicPr>
          <p:nvPr/>
        </p:nvPicPr>
        <p:blipFill>
          <a:blip r:embed="rId4"/>
          <a:stretch>
            <a:fillRect/>
          </a:stretch>
        </p:blipFill>
        <p:spPr>
          <a:xfrm>
            <a:off x="4181143" y="8232922"/>
            <a:ext cx="3559727" cy="3659533"/>
          </a:xfrm>
          <a:prstGeom prst="rect">
            <a:avLst/>
          </a:prstGeom>
        </p:spPr>
      </p:pic>
    </p:spTree>
    <p:extLst>
      <p:ext uri="{BB962C8B-B14F-4D97-AF65-F5344CB8AC3E}">
        <p14:creationId xmlns:p14="http://schemas.microsoft.com/office/powerpoint/2010/main" val="331470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3297E-E42C-5CD7-9C92-736AAE715686}"/>
              </a:ext>
            </a:extLst>
          </p:cNvPr>
          <p:cNvSpPr txBox="1"/>
          <p:nvPr/>
        </p:nvSpPr>
        <p:spPr>
          <a:xfrm>
            <a:off x="0" y="3862551"/>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Point-Du-Hoc (defensible position between Utah and Omaha beaches)</a:t>
            </a:r>
          </a:p>
          <a:p>
            <a:pPr marL="742950" lvl="1" indent="-285750">
              <a:buFont typeface="Arial" panose="020B0604020202020204" pitchFamily="34" charset="0"/>
              <a:buChar char="•"/>
            </a:pPr>
            <a:r>
              <a:rPr lang="en-US" dirty="0"/>
              <a:t>First Americans to complete their objective were Rudder and a group of rangers that consisted mostly of Aggies</a:t>
            </a:r>
          </a:p>
          <a:p>
            <a:pPr marL="742950" lvl="1" indent="-285750">
              <a:buFont typeface="Arial" panose="020B0604020202020204" pitchFamily="34" charset="0"/>
              <a:buChar char="•"/>
            </a:pPr>
            <a:r>
              <a:rPr lang="en-US" dirty="0"/>
              <a:t>Took out German guns and prevented reinforcements with a great amount of casualties</a:t>
            </a:r>
          </a:p>
          <a:p>
            <a:endParaRPr lang="en-US" dirty="0"/>
          </a:p>
        </p:txBody>
      </p:sp>
      <p:pic>
        <p:nvPicPr>
          <p:cNvPr id="4" name="Picture 3">
            <a:extLst>
              <a:ext uri="{FF2B5EF4-FFF2-40B4-BE49-F238E27FC236}">
                <a16:creationId xmlns:a16="http://schemas.microsoft.com/office/drawing/2014/main" id="{5F7B4BF5-24CE-6478-5560-3CAABD106F53}"/>
              </a:ext>
            </a:extLst>
          </p:cNvPr>
          <p:cNvPicPr>
            <a:picLocks noChangeAspect="1"/>
          </p:cNvPicPr>
          <p:nvPr/>
        </p:nvPicPr>
        <p:blipFill>
          <a:blip r:embed="rId2"/>
          <a:stretch>
            <a:fillRect/>
          </a:stretch>
        </p:blipFill>
        <p:spPr>
          <a:xfrm>
            <a:off x="1340533" y="0"/>
            <a:ext cx="5927372" cy="3657475"/>
          </a:xfrm>
          <a:prstGeom prst="rect">
            <a:avLst/>
          </a:prstGeom>
        </p:spPr>
      </p:pic>
      <p:pic>
        <p:nvPicPr>
          <p:cNvPr id="6" name="Picture 5">
            <a:extLst>
              <a:ext uri="{FF2B5EF4-FFF2-40B4-BE49-F238E27FC236}">
                <a16:creationId xmlns:a16="http://schemas.microsoft.com/office/drawing/2014/main" id="{2FCB0389-5996-8886-9176-35253877A021}"/>
              </a:ext>
            </a:extLst>
          </p:cNvPr>
          <p:cNvPicPr>
            <a:picLocks noChangeAspect="1"/>
          </p:cNvPicPr>
          <p:nvPr/>
        </p:nvPicPr>
        <p:blipFill>
          <a:blip r:embed="rId3"/>
          <a:stretch>
            <a:fillRect/>
          </a:stretch>
        </p:blipFill>
        <p:spPr>
          <a:xfrm>
            <a:off x="204952" y="8954814"/>
            <a:ext cx="4234764" cy="2663099"/>
          </a:xfrm>
          <a:prstGeom prst="rect">
            <a:avLst/>
          </a:prstGeom>
        </p:spPr>
      </p:pic>
      <p:pic>
        <p:nvPicPr>
          <p:cNvPr id="8" name="Picture 7">
            <a:extLst>
              <a:ext uri="{FF2B5EF4-FFF2-40B4-BE49-F238E27FC236}">
                <a16:creationId xmlns:a16="http://schemas.microsoft.com/office/drawing/2014/main" id="{65107331-60B4-6847-AB6A-2E30E6E0AE22}"/>
              </a:ext>
            </a:extLst>
          </p:cNvPr>
          <p:cNvPicPr>
            <a:picLocks noChangeAspect="1"/>
          </p:cNvPicPr>
          <p:nvPr/>
        </p:nvPicPr>
        <p:blipFill>
          <a:blip r:embed="rId4"/>
          <a:stretch>
            <a:fillRect/>
          </a:stretch>
        </p:blipFill>
        <p:spPr>
          <a:xfrm>
            <a:off x="4660202" y="8818768"/>
            <a:ext cx="3916239" cy="2980647"/>
          </a:xfrm>
          <a:prstGeom prst="rect">
            <a:avLst/>
          </a:prstGeom>
        </p:spPr>
      </p:pic>
      <p:pic>
        <p:nvPicPr>
          <p:cNvPr id="12" name="Picture 11">
            <a:extLst>
              <a:ext uri="{FF2B5EF4-FFF2-40B4-BE49-F238E27FC236}">
                <a16:creationId xmlns:a16="http://schemas.microsoft.com/office/drawing/2014/main" id="{8610F718-C057-5723-048A-5C6FAF178B9A}"/>
              </a:ext>
            </a:extLst>
          </p:cNvPr>
          <p:cNvPicPr>
            <a:picLocks noChangeAspect="1"/>
          </p:cNvPicPr>
          <p:nvPr/>
        </p:nvPicPr>
        <p:blipFill>
          <a:blip r:embed="rId5"/>
          <a:stretch>
            <a:fillRect/>
          </a:stretch>
        </p:blipFill>
        <p:spPr>
          <a:xfrm>
            <a:off x="1803971" y="5301201"/>
            <a:ext cx="5432402" cy="3336653"/>
          </a:xfrm>
          <a:prstGeom prst="rect">
            <a:avLst/>
          </a:prstGeom>
        </p:spPr>
      </p:pic>
    </p:spTree>
    <p:extLst>
      <p:ext uri="{BB962C8B-B14F-4D97-AF65-F5344CB8AC3E}">
        <p14:creationId xmlns:p14="http://schemas.microsoft.com/office/powerpoint/2010/main" val="84280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B4FE7-50AD-5E76-DB9D-617030424183}"/>
              </a:ext>
            </a:extLst>
          </p:cNvPr>
          <p:cNvPicPr>
            <a:picLocks noChangeAspect="1"/>
          </p:cNvPicPr>
          <p:nvPr/>
        </p:nvPicPr>
        <p:blipFill>
          <a:blip r:embed="rId2"/>
          <a:stretch>
            <a:fillRect/>
          </a:stretch>
        </p:blipFill>
        <p:spPr>
          <a:xfrm>
            <a:off x="0" y="0"/>
            <a:ext cx="8686800" cy="4565207"/>
          </a:xfrm>
          <a:prstGeom prst="rect">
            <a:avLst/>
          </a:prstGeom>
        </p:spPr>
      </p:pic>
      <p:sp>
        <p:nvSpPr>
          <p:cNvPr id="4" name="TextBox 3">
            <a:extLst>
              <a:ext uri="{FF2B5EF4-FFF2-40B4-BE49-F238E27FC236}">
                <a16:creationId xmlns:a16="http://schemas.microsoft.com/office/drawing/2014/main" id="{EBD69DA3-7F91-55B0-19E6-3D80CD5343C0}"/>
              </a:ext>
            </a:extLst>
          </p:cNvPr>
          <p:cNvSpPr txBox="1"/>
          <p:nvPr/>
        </p:nvSpPr>
        <p:spPr>
          <a:xfrm>
            <a:off x="0" y="480848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Attrition and envelopment</a:t>
            </a:r>
          </a:p>
          <a:p>
            <a:pPr marL="742950" lvl="1" indent="-285750">
              <a:buFont typeface="Arial" panose="020B0604020202020204" pitchFamily="34" charset="0"/>
              <a:buChar char="•"/>
            </a:pPr>
            <a:r>
              <a:rPr lang="en-US" dirty="0"/>
              <a:t>Shortly after landing, the British and Canadian forces got bogged down near Caen</a:t>
            </a:r>
          </a:p>
          <a:p>
            <a:pPr marL="742950" lvl="1" indent="-285750">
              <a:buFont typeface="Arial" panose="020B0604020202020204" pitchFamily="34" charset="0"/>
              <a:buChar char="•"/>
            </a:pPr>
            <a:r>
              <a:rPr lang="en-US" dirty="0"/>
              <a:t>The bocage, a farming region where farms were separated by thick hedge walls reinforced with stone was easily defensible. Commanders were afraid of combat resembling WW1</a:t>
            </a:r>
          </a:p>
          <a:p>
            <a:pPr marL="742950" lvl="1" indent="-285750">
              <a:buFont typeface="Arial" panose="020B0604020202020204" pitchFamily="34" charset="0"/>
              <a:buChar char="•"/>
            </a:pPr>
            <a:r>
              <a:rPr lang="en-US" dirty="0"/>
              <a:t>By the end of June, General Bernard Montgomery (British) was facing 7 ½ German armored divisions and 700 tanks, while the Americans were only facing ½ an armored division and 140 tanks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77D036E-2E08-115B-E0F7-854F870B8962}"/>
              </a:ext>
            </a:extLst>
          </p:cNvPr>
          <p:cNvPicPr>
            <a:picLocks noChangeAspect="1"/>
          </p:cNvPicPr>
          <p:nvPr/>
        </p:nvPicPr>
        <p:blipFill>
          <a:blip r:embed="rId3"/>
          <a:stretch>
            <a:fillRect/>
          </a:stretch>
        </p:blipFill>
        <p:spPr>
          <a:xfrm>
            <a:off x="3450875" y="7930055"/>
            <a:ext cx="5053130" cy="3546805"/>
          </a:xfrm>
          <a:prstGeom prst="rect">
            <a:avLst/>
          </a:prstGeom>
        </p:spPr>
      </p:pic>
      <p:pic>
        <p:nvPicPr>
          <p:cNvPr id="8" name="Picture 7">
            <a:extLst>
              <a:ext uri="{FF2B5EF4-FFF2-40B4-BE49-F238E27FC236}">
                <a16:creationId xmlns:a16="http://schemas.microsoft.com/office/drawing/2014/main" id="{081AAA03-05B9-5EBE-F235-50380B2AD440}"/>
              </a:ext>
            </a:extLst>
          </p:cNvPr>
          <p:cNvPicPr>
            <a:picLocks noChangeAspect="1"/>
          </p:cNvPicPr>
          <p:nvPr/>
        </p:nvPicPr>
        <p:blipFill>
          <a:blip r:embed="rId4"/>
          <a:stretch>
            <a:fillRect/>
          </a:stretch>
        </p:blipFill>
        <p:spPr>
          <a:xfrm>
            <a:off x="135699" y="7662041"/>
            <a:ext cx="3201299" cy="3894914"/>
          </a:xfrm>
          <a:prstGeom prst="rect">
            <a:avLst/>
          </a:prstGeom>
        </p:spPr>
      </p:pic>
    </p:spTree>
    <p:extLst>
      <p:ext uri="{BB962C8B-B14F-4D97-AF65-F5344CB8AC3E}">
        <p14:creationId xmlns:p14="http://schemas.microsoft.com/office/powerpoint/2010/main" val="212280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7C43-F830-E6CB-B740-D8380FC0CD76}"/>
              </a:ext>
            </a:extLst>
          </p:cNvPr>
          <p:cNvPicPr>
            <a:picLocks noChangeAspect="1"/>
          </p:cNvPicPr>
          <p:nvPr/>
        </p:nvPicPr>
        <p:blipFill>
          <a:blip r:embed="rId2"/>
          <a:stretch>
            <a:fillRect/>
          </a:stretch>
        </p:blipFill>
        <p:spPr>
          <a:xfrm>
            <a:off x="777130" y="0"/>
            <a:ext cx="6754168" cy="4867954"/>
          </a:xfrm>
          <a:prstGeom prst="rect">
            <a:avLst/>
          </a:prstGeom>
        </p:spPr>
      </p:pic>
      <p:pic>
        <p:nvPicPr>
          <p:cNvPr id="5" name="Picture 4">
            <a:extLst>
              <a:ext uri="{FF2B5EF4-FFF2-40B4-BE49-F238E27FC236}">
                <a16:creationId xmlns:a16="http://schemas.microsoft.com/office/drawing/2014/main" id="{B8742E6E-288D-A12C-65F3-247C5CC2FB1E}"/>
              </a:ext>
            </a:extLst>
          </p:cNvPr>
          <p:cNvPicPr>
            <a:picLocks noChangeAspect="1"/>
          </p:cNvPicPr>
          <p:nvPr/>
        </p:nvPicPr>
        <p:blipFill>
          <a:blip r:embed="rId3"/>
          <a:stretch>
            <a:fillRect/>
          </a:stretch>
        </p:blipFill>
        <p:spPr>
          <a:xfrm>
            <a:off x="199030" y="5502165"/>
            <a:ext cx="3845713" cy="5434160"/>
          </a:xfrm>
          <a:prstGeom prst="rect">
            <a:avLst/>
          </a:prstGeom>
        </p:spPr>
      </p:pic>
      <p:pic>
        <p:nvPicPr>
          <p:cNvPr id="7" name="Picture 6">
            <a:extLst>
              <a:ext uri="{FF2B5EF4-FFF2-40B4-BE49-F238E27FC236}">
                <a16:creationId xmlns:a16="http://schemas.microsoft.com/office/drawing/2014/main" id="{4D582ADA-2032-2567-E299-66B20B3B0D84}"/>
              </a:ext>
            </a:extLst>
          </p:cNvPr>
          <p:cNvPicPr>
            <a:picLocks noChangeAspect="1"/>
          </p:cNvPicPr>
          <p:nvPr/>
        </p:nvPicPr>
        <p:blipFill>
          <a:blip r:embed="rId4"/>
          <a:stretch>
            <a:fillRect/>
          </a:stretch>
        </p:blipFill>
        <p:spPr>
          <a:xfrm>
            <a:off x="4123688" y="4864973"/>
            <a:ext cx="4563112" cy="7097115"/>
          </a:xfrm>
          <a:prstGeom prst="rect">
            <a:avLst/>
          </a:prstGeom>
        </p:spPr>
      </p:pic>
      <p:sp>
        <p:nvSpPr>
          <p:cNvPr id="8" name="TextBox 7">
            <a:extLst>
              <a:ext uri="{FF2B5EF4-FFF2-40B4-BE49-F238E27FC236}">
                <a16:creationId xmlns:a16="http://schemas.microsoft.com/office/drawing/2014/main" id="{0F808005-F8EB-D642-7EA2-81A747E06C1D}"/>
              </a:ext>
            </a:extLst>
          </p:cNvPr>
          <p:cNvSpPr txBox="1"/>
          <p:nvPr/>
        </p:nvSpPr>
        <p:spPr>
          <a:xfrm>
            <a:off x="1024758" y="173421"/>
            <a:ext cx="6734921" cy="369332"/>
          </a:xfrm>
          <a:prstGeom prst="rect">
            <a:avLst/>
          </a:prstGeom>
          <a:noFill/>
        </p:spPr>
        <p:txBody>
          <a:bodyPr wrap="none" rtlCol="0">
            <a:spAutoFit/>
          </a:bodyPr>
          <a:lstStyle/>
          <a:p>
            <a:r>
              <a:rPr lang="en-US" dirty="0"/>
              <a:t>Some tactics the armed forces used to attack in the Bocage region</a:t>
            </a:r>
          </a:p>
        </p:txBody>
      </p:sp>
    </p:spTree>
    <p:extLst>
      <p:ext uri="{BB962C8B-B14F-4D97-AF65-F5344CB8AC3E}">
        <p14:creationId xmlns:p14="http://schemas.microsoft.com/office/powerpoint/2010/main" val="3546691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90AB5-B24F-26D4-8076-2CF02716A1AA}"/>
              </a:ext>
            </a:extLst>
          </p:cNvPr>
          <p:cNvPicPr>
            <a:picLocks noChangeAspect="1"/>
          </p:cNvPicPr>
          <p:nvPr/>
        </p:nvPicPr>
        <p:blipFill>
          <a:blip r:embed="rId2"/>
          <a:stretch>
            <a:fillRect/>
          </a:stretch>
        </p:blipFill>
        <p:spPr>
          <a:xfrm>
            <a:off x="2286000" y="0"/>
            <a:ext cx="3972910" cy="3305123"/>
          </a:xfrm>
          <a:prstGeom prst="rect">
            <a:avLst/>
          </a:prstGeom>
        </p:spPr>
      </p:pic>
      <p:pic>
        <p:nvPicPr>
          <p:cNvPr id="5" name="Picture 4">
            <a:extLst>
              <a:ext uri="{FF2B5EF4-FFF2-40B4-BE49-F238E27FC236}">
                <a16:creationId xmlns:a16="http://schemas.microsoft.com/office/drawing/2014/main" id="{57CE347F-7633-D40E-5D9E-9361F002A836}"/>
              </a:ext>
            </a:extLst>
          </p:cNvPr>
          <p:cNvPicPr>
            <a:picLocks noChangeAspect="1"/>
          </p:cNvPicPr>
          <p:nvPr/>
        </p:nvPicPr>
        <p:blipFill>
          <a:blip r:embed="rId3"/>
          <a:stretch>
            <a:fillRect/>
          </a:stretch>
        </p:blipFill>
        <p:spPr>
          <a:xfrm>
            <a:off x="425669" y="7031255"/>
            <a:ext cx="7737054" cy="5160745"/>
          </a:xfrm>
          <a:prstGeom prst="rect">
            <a:avLst/>
          </a:prstGeom>
        </p:spPr>
      </p:pic>
      <p:sp>
        <p:nvSpPr>
          <p:cNvPr id="6" name="TextBox 5">
            <a:extLst>
              <a:ext uri="{FF2B5EF4-FFF2-40B4-BE49-F238E27FC236}">
                <a16:creationId xmlns:a16="http://schemas.microsoft.com/office/drawing/2014/main" id="{05DA47EB-9D05-964C-2B6C-AB0C49C4C04E}"/>
              </a:ext>
            </a:extLst>
          </p:cNvPr>
          <p:cNvSpPr txBox="1"/>
          <p:nvPr/>
        </p:nvSpPr>
        <p:spPr>
          <a:xfrm>
            <a:off x="0" y="337382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Operation Cobra: Breakthrough the Bocage</a:t>
            </a:r>
          </a:p>
          <a:p>
            <a:pPr marL="742950" lvl="1" indent="-285750">
              <a:buFont typeface="Arial" panose="020B0604020202020204" pitchFamily="34" charset="0"/>
              <a:buChar char="•"/>
            </a:pPr>
            <a:r>
              <a:rPr lang="en-US" dirty="0"/>
              <a:t>Omar Bradley in command of operation</a:t>
            </a:r>
          </a:p>
          <a:p>
            <a:pPr marL="742950" lvl="1" indent="-285750">
              <a:buFont typeface="Arial" panose="020B0604020202020204" pitchFamily="34" charset="0"/>
              <a:buChar char="•"/>
            </a:pPr>
            <a:r>
              <a:rPr lang="en-US" dirty="0"/>
              <a:t>American officers preferred assaults over a large area all at once, but Bradley found a weak spot ans wanted to use tanks and planes to breakthrough</a:t>
            </a:r>
          </a:p>
          <a:p>
            <a:pPr marL="742950" lvl="1" indent="-285750">
              <a:buFont typeface="Arial" panose="020B0604020202020204" pitchFamily="34" charset="0"/>
              <a:buChar char="•"/>
            </a:pPr>
            <a:r>
              <a:rPr lang="en-US" dirty="0"/>
              <a:t>Carpet bombing the weak-spot:</a:t>
            </a:r>
          </a:p>
          <a:p>
            <a:pPr marL="1200150" lvl="2" indent="-285750">
              <a:buFont typeface="Arial" panose="020B0604020202020204" pitchFamily="34" charset="0"/>
              <a:buChar char="•"/>
            </a:pPr>
            <a:r>
              <a:rPr lang="en-US" dirty="0"/>
              <a:t>Napalm dropping by Thunderbolts – 50 at a time every 2 minutes </a:t>
            </a:r>
          </a:p>
          <a:p>
            <a:pPr marL="1200150" lvl="2" indent="-285750">
              <a:buFont typeface="Arial" panose="020B0604020202020204" pitchFamily="34" charset="0"/>
              <a:buChar char="•"/>
            </a:pPr>
            <a:r>
              <a:rPr lang="en-US" dirty="0"/>
              <a:t>Medium bombers attack</a:t>
            </a:r>
          </a:p>
          <a:p>
            <a:pPr marL="1200150" lvl="2" indent="-285750">
              <a:buFont typeface="Arial" panose="020B0604020202020204" pitchFamily="34" charset="0"/>
              <a:buChar char="•"/>
            </a:pPr>
            <a:r>
              <a:rPr lang="en-US" dirty="0"/>
              <a:t>1500 flying fortresses and liberators destroy everything remaining</a:t>
            </a:r>
          </a:p>
          <a:p>
            <a:pPr marL="1200150" lvl="2" indent="-285750">
              <a:buFont typeface="Arial" panose="020B0604020202020204" pitchFamily="34" charset="0"/>
              <a:buChar char="•"/>
            </a:pPr>
            <a:r>
              <a:rPr lang="en-US" dirty="0"/>
              <a:t>Small fighters drop small bombs</a:t>
            </a:r>
          </a:p>
          <a:p>
            <a:pPr marL="1200150" lvl="2" indent="-285750">
              <a:buFont typeface="Arial" panose="020B0604020202020204" pitchFamily="34" charset="0"/>
              <a:buChar char="•"/>
            </a:pPr>
            <a:r>
              <a:rPr lang="en-US" dirty="0"/>
              <a:t>These raids kill or wound 70% of the Germans in the area</a:t>
            </a:r>
          </a:p>
          <a:p>
            <a:pPr marL="742950" lvl="1" indent="-285750">
              <a:buFont typeface="Arial" panose="020B0604020202020204" pitchFamily="34" charset="0"/>
              <a:buChar char="•"/>
            </a:pPr>
            <a:r>
              <a:rPr lang="en-US" dirty="0"/>
              <a:t>Tanks and mechanized then breakthrough German lines and push through the German front</a:t>
            </a:r>
          </a:p>
          <a:p>
            <a:pPr marL="1200150" lvl="2" indent="-285750">
              <a:buFont typeface="Arial" panose="020B0604020202020204" pitchFamily="34" charset="0"/>
              <a:buChar char="•"/>
            </a:pPr>
            <a:r>
              <a:rPr lang="en-US" dirty="0"/>
              <a:t>Patton’s 3</a:t>
            </a:r>
            <a:r>
              <a:rPr lang="en-US" baseline="30000" dirty="0"/>
              <a:t>rd</a:t>
            </a:r>
            <a:r>
              <a:rPr lang="en-US" dirty="0"/>
              <a:t> army envelopes German forces, only some escape</a:t>
            </a:r>
          </a:p>
        </p:txBody>
      </p:sp>
    </p:spTree>
    <p:extLst>
      <p:ext uri="{BB962C8B-B14F-4D97-AF65-F5344CB8AC3E}">
        <p14:creationId xmlns:p14="http://schemas.microsoft.com/office/powerpoint/2010/main" val="40855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ED8AC-25E3-7DB6-0D5F-F10D896FAA1E}"/>
              </a:ext>
            </a:extLst>
          </p:cNvPr>
          <p:cNvPicPr>
            <a:picLocks noChangeAspect="1"/>
          </p:cNvPicPr>
          <p:nvPr/>
        </p:nvPicPr>
        <p:blipFill>
          <a:blip r:embed="rId2"/>
          <a:stretch>
            <a:fillRect/>
          </a:stretch>
        </p:blipFill>
        <p:spPr>
          <a:xfrm>
            <a:off x="0" y="0"/>
            <a:ext cx="8686800" cy="6260585"/>
          </a:xfrm>
          <a:prstGeom prst="rect">
            <a:avLst/>
          </a:prstGeom>
        </p:spPr>
      </p:pic>
      <p:sp>
        <p:nvSpPr>
          <p:cNvPr id="4" name="TextBox 3">
            <a:extLst>
              <a:ext uri="{FF2B5EF4-FFF2-40B4-BE49-F238E27FC236}">
                <a16:creationId xmlns:a16="http://schemas.microsoft.com/office/drawing/2014/main" id="{5B3C40D6-C00E-5D5D-A64B-0F8499ECC51F}"/>
              </a:ext>
            </a:extLst>
          </p:cNvPr>
          <p:cNvSpPr txBox="1"/>
          <p:nvPr/>
        </p:nvSpPr>
        <p:spPr>
          <a:xfrm>
            <a:off x="-1" y="6416566"/>
            <a:ext cx="43355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Patton</a:t>
            </a:r>
          </a:p>
          <a:p>
            <a:pPr marL="742950" lvl="1" indent="-285750">
              <a:buFont typeface="Arial" panose="020B0604020202020204" pitchFamily="34" charset="0"/>
              <a:buChar char="•"/>
            </a:pPr>
            <a:r>
              <a:rPr lang="en-US" dirty="0"/>
              <a:t>From a wealthy Californian family</a:t>
            </a:r>
          </a:p>
          <a:p>
            <a:pPr marL="742950" lvl="1" indent="-285750">
              <a:buFont typeface="Arial" panose="020B0604020202020204" pitchFamily="34" charset="0"/>
              <a:buChar char="•"/>
            </a:pPr>
            <a:r>
              <a:rPr lang="en-US" dirty="0"/>
              <a:t>Aid to Pershing in WW1</a:t>
            </a:r>
          </a:p>
          <a:p>
            <a:pPr marL="742950" lvl="1" indent="-285750">
              <a:buFont typeface="Arial" panose="020B0604020202020204" pitchFamily="34" charset="0"/>
              <a:buChar char="•"/>
            </a:pPr>
            <a:r>
              <a:rPr lang="en-US" dirty="0"/>
              <a:t>Leadership style combines digestedness with encouragement</a:t>
            </a:r>
          </a:p>
          <a:p>
            <a:pPr marL="742950" lvl="1" indent="-285750">
              <a:buFont typeface="Arial" panose="020B0604020202020204" pitchFamily="34" charset="0"/>
              <a:buChar char="•"/>
            </a:pPr>
            <a:r>
              <a:rPr lang="en-US" dirty="0"/>
              <a:t>Takes Brittainy in 72 hours</a:t>
            </a:r>
          </a:p>
          <a:p>
            <a:pPr marL="285750" indent="-285750">
              <a:buFont typeface="Arial" panose="020B0604020202020204" pitchFamily="34" charset="0"/>
              <a:buChar char="•"/>
            </a:pPr>
            <a:r>
              <a:rPr lang="en-US" dirty="0"/>
              <a:t>By August 25</a:t>
            </a:r>
            <a:r>
              <a:rPr lang="en-US" baseline="30000" dirty="0"/>
              <a:t>th</a:t>
            </a:r>
            <a:r>
              <a:rPr lang="en-US" dirty="0"/>
              <a:t>, allies capture Paris</a:t>
            </a:r>
          </a:p>
          <a:p>
            <a:pPr marL="285750" indent="-285750">
              <a:buFont typeface="Arial" panose="020B0604020202020204" pitchFamily="34" charset="0"/>
              <a:buChar char="•"/>
            </a:pPr>
            <a:r>
              <a:rPr lang="en-US" dirty="0"/>
              <a:t>In November of 44’, Patton pauses offensive to regroup</a:t>
            </a:r>
          </a:p>
        </p:txBody>
      </p:sp>
      <p:pic>
        <p:nvPicPr>
          <p:cNvPr id="6" name="Picture 5">
            <a:extLst>
              <a:ext uri="{FF2B5EF4-FFF2-40B4-BE49-F238E27FC236}">
                <a16:creationId xmlns:a16="http://schemas.microsoft.com/office/drawing/2014/main" id="{A31EE797-EC89-5A3A-3DB2-1DC17E47B900}"/>
              </a:ext>
            </a:extLst>
          </p:cNvPr>
          <p:cNvPicPr>
            <a:picLocks noChangeAspect="1"/>
          </p:cNvPicPr>
          <p:nvPr/>
        </p:nvPicPr>
        <p:blipFill>
          <a:blip r:embed="rId3"/>
          <a:stretch>
            <a:fillRect/>
          </a:stretch>
        </p:blipFill>
        <p:spPr>
          <a:xfrm>
            <a:off x="4340327" y="6716109"/>
            <a:ext cx="4094223" cy="5154247"/>
          </a:xfrm>
          <a:prstGeom prst="rect">
            <a:avLst/>
          </a:prstGeom>
        </p:spPr>
      </p:pic>
      <p:pic>
        <p:nvPicPr>
          <p:cNvPr id="8" name="Picture 7">
            <a:extLst>
              <a:ext uri="{FF2B5EF4-FFF2-40B4-BE49-F238E27FC236}">
                <a16:creationId xmlns:a16="http://schemas.microsoft.com/office/drawing/2014/main" id="{646FC5BB-065B-8928-F4DA-5CA7F5BBDE06}"/>
              </a:ext>
            </a:extLst>
          </p:cNvPr>
          <p:cNvPicPr>
            <a:picLocks noChangeAspect="1"/>
          </p:cNvPicPr>
          <p:nvPr/>
        </p:nvPicPr>
        <p:blipFill>
          <a:blip r:embed="rId4"/>
          <a:stretch>
            <a:fillRect/>
          </a:stretch>
        </p:blipFill>
        <p:spPr>
          <a:xfrm>
            <a:off x="193463" y="9112468"/>
            <a:ext cx="3908128" cy="2947245"/>
          </a:xfrm>
          <a:prstGeom prst="rect">
            <a:avLst/>
          </a:prstGeom>
        </p:spPr>
      </p:pic>
    </p:spTree>
    <p:extLst>
      <p:ext uri="{BB962C8B-B14F-4D97-AF65-F5344CB8AC3E}">
        <p14:creationId xmlns:p14="http://schemas.microsoft.com/office/powerpoint/2010/main" val="105541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B705-687B-F118-68F1-06146B04211F}"/>
              </a:ext>
            </a:extLst>
          </p:cNvPr>
          <p:cNvPicPr>
            <a:picLocks noChangeAspect="1"/>
          </p:cNvPicPr>
          <p:nvPr/>
        </p:nvPicPr>
        <p:blipFill>
          <a:blip r:embed="rId2"/>
          <a:stretch>
            <a:fillRect/>
          </a:stretch>
        </p:blipFill>
        <p:spPr>
          <a:xfrm>
            <a:off x="1708429" y="0"/>
            <a:ext cx="4639322" cy="2981741"/>
          </a:xfrm>
          <a:prstGeom prst="rect">
            <a:avLst/>
          </a:prstGeom>
        </p:spPr>
      </p:pic>
      <p:sp>
        <p:nvSpPr>
          <p:cNvPr id="4" name="TextBox 3">
            <a:extLst>
              <a:ext uri="{FF2B5EF4-FFF2-40B4-BE49-F238E27FC236}">
                <a16:creationId xmlns:a16="http://schemas.microsoft.com/office/drawing/2014/main" id="{246F611F-FF47-1856-84A4-F2907635F40B}"/>
              </a:ext>
            </a:extLst>
          </p:cNvPr>
          <p:cNvSpPr txBox="1"/>
          <p:nvPr/>
        </p:nvSpPr>
        <p:spPr>
          <a:xfrm>
            <a:off x="0" y="320040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Battle of the Bulge (Largest battle in American Military History)</a:t>
            </a:r>
          </a:p>
          <a:p>
            <a:pPr marL="742950" lvl="1" indent="-285750">
              <a:buFont typeface="Arial" panose="020B0604020202020204" pitchFamily="34" charset="0"/>
              <a:buChar char="•"/>
            </a:pPr>
            <a:r>
              <a:rPr lang="en-US" dirty="0"/>
              <a:t>Hitler orders counter-attack in December of 44’</a:t>
            </a:r>
          </a:p>
          <a:p>
            <a:pPr marL="1200150" lvl="2" indent="-285750">
              <a:buFont typeface="Arial" panose="020B0604020202020204" pitchFamily="34" charset="0"/>
              <a:buChar char="•"/>
            </a:pPr>
            <a:r>
              <a:rPr lang="en-US" dirty="0"/>
              <a:t>Starts attack in terrible weather to minimize allied air superiority</a:t>
            </a:r>
          </a:p>
          <a:p>
            <a:pPr marL="742950" lvl="1" indent="-285750">
              <a:buFont typeface="Arial" panose="020B0604020202020204" pitchFamily="34" charset="0"/>
              <a:buChar char="•"/>
            </a:pPr>
            <a:r>
              <a:rPr lang="en-US" dirty="0"/>
              <a:t>Eisenhower’s defense strategy</a:t>
            </a:r>
          </a:p>
          <a:p>
            <a:pPr marL="1200150" lvl="2" indent="-285750">
              <a:buFont typeface="Arial" panose="020B0604020202020204" pitchFamily="34" charset="0"/>
              <a:buChar char="•"/>
            </a:pPr>
            <a:r>
              <a:rPr lang="en-US" dirty="0"/>
              <a:t>Hold Bastogne at all costs; it is a transport hub</a:t>
            </a:r>
          </a:p>
          <a:p>
            <a:pPr marL="1200150" lvl="2" indent="-285750">
              <a:buFont typeface="Arial" panose="020B0604020202020204" pitchFamily="34" charset="0"/>
              <a:buChar char="•"/>
            </a:pPr>
            <a:r>
              <a:rPr lang="en-US" dirty="0"/>
              <a:t>Use Jeep to transport men quickly to the Bulge</a:t>
            </a:r>
          </a:p>
          <a:p>
            <a:pPr marL="1657350" lvl="3" indent="-285750">
              <a:buFont typeface="Arial" panose="020B0604020202020204" pitchFamily="34" charset="0"/>
              <a:buChar char="•"/>
            </a:pPr>
            <a:r>
              <a:rPr lang="en-US" dirty="0"/>
              <a:t>Unprecedented movement of 200,000 troops to the front line in the 1</a:t>
            </a:r>
            <a:r>
              <a:rPr lang="en-US" baseline="30000" dirty="0"/>
              <a:t>st</a:t>
            </a:r>
            <a:r>
              <a:rPr lang="en-US" dirty="0"/>
              <a:t> week of fighting</a:t>
            </a:r>
          </a:p>
          <a:p>
            <a:pPr marL="1200150" lvl="2" indent="-285750">
              <a:buFont typeface="Arial" panose="020B0604020202020204" pitchFamily="34" charset="0"/>
              <a:buChar char="•"/>
            </a:pPr>
            <a:r>
              <a:rPr lang="en-US" dirty="0"/>
              <a:t>Counter-attack works, Germany is doomed</a:t>
            </a:r>
          </a:p>
        </p:txBody>
      </p:sp>
      <p:pic>
        <p:nvPicPr>
          <p:cNvPr id="6" name="Picture 5">
            <a:extLst>
              <a:ext uri="{FF2B5EF4-FFF2-40B4-BE49-F238E27FC236}">
                <a16:creationId xmlns:a16="http://schemas.microsoft.com/office/drawing/2014/main" id="{6534B16F-9C5E-B84E-EB28-CE0351664952}"/>
              </a:ext>
            </a:extLst>
          </p:cNvPr>
          <p:cNvPicPr>
            <a:picLocks noChangeAspect="1"/>
          </p:cNvPicPr>
          <p:nvPr/>
        </p:nvPicPr>
        <p:blipFill>
          <a:blip r:embed="rId3"/>
          <a:stretch>
            <a:fillRect/>
          </a:stretch>
        </p:blipFill>
        <p:spPr>
          <a:xfrm>
            <a:off x="1877828" y="5962847"/>
            <a:ext cx="4475676" cy="3281180"/>
          </a:xfrm>
          <a:prstGeom prst="rect">
            <a:avLst/>
          </a:prstGeom>
        </p:spPr>
      </p:pic>
      <p:pic>
        <p:nvPicPr>
          <p:cNvPr id="8" name="Picture 7">
            <a:extLst>
              <a:ext uri="{FF2B5EF4-FFF2-40B4-BE49-F238E27FC236}">
                <a16:creationId xmlns:a16="http://schemas.microsoft.com/office/drawing/2014/main" id="{28BD3161-9670-AFED-E817-DE7352955CD7}"/>
              </a:ext>
            </a:extLst>
          </p:cNvPr>
          <p:cNvPicPr>
            <a:picLocks noChangeAspect="1"/>
          </p:cNvPicPr>
          <p:nvPr/>
        </p:nvPicPr>
        <p:blipFill>
          <a:blip r:embed="rId4"/>
          <a:stretch>
            <a:fillRect/>
          </a:stretch>
        </p:blipFill>
        <p:spPr>
          <a:xfrm>
            <a:off x="2516173" y="9371541"/>
            <a:ext cx="3632378" cy="2804693"/>
          </a:xfrm>
          <a:prstGeom prst="rect">
            <a:avLst/>
          </a:prstGeom>
        </p:spPr>
      </p:pic>
    </p:spTree>
    <p:extLst>
      <p:ext uri="{BB962C8B-B14F-4D97-AF65-F5344CB8AC3E}">
        <p14:creationId xmlns:p14="http://schemas.microsoft.com/office/powerpoint/2010/main" val="38021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AB0E-DCAE-7161-9494-DEE5A11CD417}"/>
              </a:ext>
            </a:extLst>
          </p:cNvPr>
          <p:cNvPicPr>
            <a:picLocks noChangeAspect="1"/>
          </p:cNvPicPr>
          <p:nvPr/>
        </p:nvPicPr>
        <p:blipFill>
          <a:blip r:embed="rId2"/>
          <a:stretch>
            <a:fillRect/>
          </a:stretch>
        </p:blipFill>
        <p:spPr>
          <a:xfrm>
            <a:off x="1754249" y="0"/>
            <a:ext cx="4610743" cy="3486637"/>
          </a:xfrm>
          <a:prstGeom prst="rect">
            <a:avLst/>
          </a:prstGeom>
        </p:spPr>
      </p:pic>
      <p:sp>
        <p:nvSpPr>
          <p:cNvPr id="4" name="TextBox 3">
            <a:extLst>
              <a:ext uri="{FF2B5EF4-FFF2-40B4-BE49-F238E27FC236}">
                <a16:creationId xmlns:a16="http://schemas.microsoft.com/office/drawing/2014/main" id="{B4D0A9DB-9F79-B75D-E383-9C5E65483D7C}"/>
              </a:ext>
            </a:extLst>
          </p:cNvPr>
          <p:cNvSpPr txBox="1"/>
          <p:nvPr/>
        </p:nvSpPr>
        <p:spPr>
          <a:xfrm>
            <a:off x="0" y="3578773"/>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Yalta Conference</a:t>
            </a:r>
          </a:p>
          <a:p>
            <a:pPr marL="742950" lvl="1" indent="-285750">
              <a:buFont typeface="Arial" panose="020B0604020202020204" pitchFamily="34" charset="0"/>
              <a:buChar char="•"/>
            </a:pPr>
            <a:r>
              <a:rPr lang="en-US" dirty="0"/>
              <a:t>Allied forces converging on Berlin; allied leaders mead in Yalta in February of 1945</a:t>
            </a:r>
          </a:p>
          <a:p>
            <a:pPr marL="742950" lvl="1" indent="-285750">
              <a:buFont typeface="Arial" panose="020B0604020202020204" pitchFamily="34" charset="0"/>
              <a:buChar char="•"/>
            </a:pPr>
            <a:r>
              <a:rPr lang="en-US" dirty="0"/>
              <a:t>Stalin held all cards, as they were closest to Berlin</a:t>
            </a:r>
          </a:p>
          <a:p>
            <a:pPr marL="1200150" lvl="2" indent="-285750">
              <a:buFont typeface="Arial" panose="020B0604020202020204" pitchFamily="34" charset="0"/>
              <a:buChar char="•"/>
            </a:pPr>
            <a:r>
              <a:rPr lang="en-US" dirty="0"/>
              <a:t>Stalin demanded and got control of Eastern Europe</a:t>
            </a:r>
          </a:p>
        </p:txBody>
      </p:sp>
      <p:sp>
        <p:nvSpPr>
          <p:cNvPr id="6" name="TextBox 5">
            <a:extLst>
              <a:ext uri="{FF2B5EF4-FFF2-40B4-BE49-F238E27FC236}">
                <a16:creationId xmlns:a16="http://schemas.microsoft.com/office/drawing/2014/main" id="{18F6468B-510F-F355-A278-9ED63015B885}"/>
              </a:ext>
            </a:extLst>
          </p:cNvPr>
          <p:cNvSpPr txBox="1"/>
          <p:nvPr/>
        </p:nvSpPr>
        <p:spPr>
          <a:xfrm>
            <a:off x="1" y="5109970"/>
            <a:ext cx="8686799" cy="830997"/>
          </a:xfrm>
          <a:prstGeom prst="rect">
            <a:avLst/>
          </a:prstGeom>
          <a:noFill/>
        </p:spPr>
        <p:txBody>
          <a:bodyPr wrap="square" rtlCol="0">
            <a:spAutoFit/>
          </a:bodyPr>
          <a:lstStyle/>
          <a:p>
            <a:pPr algn="ctr"/>
            <a:r>
              <a:rPr lang="en-US" sz="4800" dirty="0"/>
              <a:t>Atomic Bomb</a:t>
            </a:r>
          </a:p>
        </p:txBody>
      </p:sp>
      <p:sp>
        <p:nvSpPr>
          <p:cNvPr id="7" name="TextBox 6">
            <a:extLst>
              <a:ext uri="{FF2B5EF4-FFF2-40B4-BE49-F238E27FC236}">
                <a16:creationId xmlns:a16="http://schemas.microsoft.com/office/drawing/2014/main" id="{3AAD1BFB-06B7-CD6D-4D6A-2A91829BF5C9}"/>
              </a:ext>
            </a:extLst>
          </p:cNvPr>
          <p:cNvSpPr txBox="1"/>
          <p:nvPr/>
        </p:nvSpPr>
        <p:spPr>
          <a:xfrm>
            <a:off x="0" y="588053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USA able to focus on Japan once Germany falls</a:t>
            </a:r>
          </a:p>
          <a:p>
            <a:pPr marL="285750" indent="-285750">
              <a:buFont typeface="Arial" panose="020B0604020202020204" pitchFamily="34" charset="0"/>
              <a:buChar char="•"/>
            </a:pPr>
            <a:r>
              <a:rPr lang="en-US" dirty="0"/>
              <a:t>Strategic bombing of Japan</a:t>
            </a:r>
          </a:p>
          <a:p>
            <a:pPr marL="742950" lvl="1" indent="-285750">
              <a:buFont typeface="Arial" panose="020B0604020202020204" pitchFamily="34" charset="0"/>
              <a:buChar char="•"/>
            </a:pPr>
            <a:r>
              <a:rPr lang="en-US" dirty="0"/>
              <a:t>After taking the Mariana islands, it was possible to bomb mainland Japan</a:t>
            </a:r>
          </a:p>
          <a:p>
            <a:pPr marL="1200150" lvl="2" indent="-285750">
              <a:buFont typeface="Arial" panose="020B0604020202020204" pitchFamily="34" charset="0"/>
              <a:buChar char="•"/>
            </a:pPr>
            <a:r>
              <a:rPr lang="en-US" dirty="0"/>
              <a:t>However, this was made difficult because of a radio station on Iwo Jima</a:t>
            </a:r>
          </a:p>
          <a:p>
            <a:pPr marL="742950" lvl="1" indent="-285750">
              <a:buFont typeface="Arial" panose="020B0604020202020204" pitchFamily="34" charset="0"/>
              <a:buChar char="•"/>
            </a:pPr>
            <a:r>
              <a:rPr lang="en-US" dirty="0"/>
              <a:t>Curtis LeMay made new strategic bombing coordinator</a:t>
            </a:r>
          </a:p>
          <a:p>
            <a:pPr marL="1200150" lvl="2" indent="-285750">
              <a:buFont typeface="Arial" panose="020B0604020202020204" pitchFamily="34" charset="0"/>
              <a:buChar char="•"/>
            </a:pPr>
            <a:r>
              <a:rPr lang="en-US" dirty="0"/>
              <a:t>His strategy is to use nighttime low altitude firebombing</a:t>
            </a:r>
          </a:p>
          <a:p>
            <a:pPr marL="1200150" lvl="2" indent="-285750">
              <a:buFont typeface="Arial" panose="020B0604020202020204" pitchFamily="34" charset="0"/>
              <a:buChar char="•"/>
            </a:pPr>
            <a:r>
              <a:rPr lang="en-US" dirty="0"/>
              <a:t>He also has carriers perform bombing raids</a:t>
            </a:r>
          </a:p>
          <a:p>
            <a:pPr marL="742950" lvl="1" indent="-285750">
              <a:buFont typeface="Arial" panose="020B0604020202020204" pitchFamily="34" charset="0"/>
              <a:buChar char="•"/>
            </a:pPr>
            <a:r>
              <a:rPr lang="en-US" dirty="0"/>
              <a:t>Even with the firebombing and carrier strikes, Japan still wouldn’t surrender</a:t>
            </a:r>
          </a:p>
          <a:p>
            <a:pPr marL="285750" indent="-285750">
              <a:buFont typeface="Arial" panose="020B0604020202020204" pitchFamily="34" charset="0"/>
              <a:buChar char="•"/>
            </a:pPr>
            <a:r>
              <a:rPr lang="en-US" dirty="0"/>
              <a:t>Operation Olympic: First plan to capitulate Japan</a:t>
            </a:r>
          </a:p>
          <a:p>
            <a:pPr marL="742950" lvl="1" indent="-285750">
              <a:buFont typeface="Arial" panose="020B0604020202020204" pitchFamily="34" charset="0"/>
              <a:buChar char="•"/>
            </a:pPr>
            <a:r>
              <a:rPr lang="en-US" dirty="0"/>
              <a:t>Blockade and bomb until they give up (but they weren’t going to give up)</a:t>
            </a:r>
          </a:p>
          <a:p>
            <a:pPr marL="285750" indent="-285750">
              <a:buFont typeface="Arial" panose="020B0604020202020204" pitchFamily="34" charset="0"/>
              <a:buChar char="•"/>
            </a:pPr>
            <a:r>
              <a:rPr lang="en-US" dirty="0"/>
              <a:t>Operation Downfall</a:t>
            </a:r>
          </a:p>
          <a:p>
            <a:pPr marL="742950" lvl="1" indent="-285750">
              <a:buFont typeface="Arial" panose="020B0604020202020204" pitchFamily="34" charset="0"/>
              <a:buChar char="•"/>
            </a:pPr>
            <a:r>
              <a:rPr lang="en-US" dirty="0"/>
              <a:t>Correctly assumed that Japan wouldn’t surrender due to operation Olympic</a:t>
            </a:r>
          </a:p>
          <a:p>
            <a:pPr marL="742950" lvl="1" indent="-285750">
              <a:buFont typeface="Arial" panose="020B0604020202020204" pitchFamily="34" charset="0"/>
              <a:buChar char="•"/>
            </a:pPr>
            <a:r>
              <a:rPr lang="en-US" dirty="0"/>
              <a:t>Operation Olympic would be the first phase of Downfall, followed by an invasion of Japan</a:t>
            </a:r>
          </a:p>
          <a:p>
            <a:pPr marL="742950" lvl="1" indent="-285750">
              <a:buFont typeface="Arial" panose="020B0604020202020204" pitchFamily="34" charset="0"/>
              <a:buChar char="•"/>
            </a:pPr>
            <a:r>
              <a:rPr lang="en-US" dirty="0"/>
              <a:t>1,137 warships, 15,000 aircraft and lots of landing craft were going to be needed for the invasion</a:t>
            </a:r>
          </a:p>
          <a:p>
            <a:pPr marL="742950" lvl="1" indent="-285750">
              <a:buFont typeface="Arial" panose="020B0604020202020204" pitchFamily="34" charset="0"/>
              <a:buChar char="•"/>
            </a:pPr>
            <a:r>
              <a:rPr lang="en-US" dirty="0"/>
              <a:t>At the time the plan was made, no one doubted this would happen</a:t>
            </a:r>
          </a:p>
        </p:txBody>
      </p:sp>
    </p:spTree>
    <p:extLst>
      <p:ext uri="{BB962C8B-B14F-4D97-AF65-F5344CB8AC3E}">
        <p14:creationId xmlns:p14="http://schemas.microsoft.com/office/powerpoint/2010/main" val="128518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83A8-8B67-F6FB-39AC-A534E6B81E5F}"/>
              </a:ext>
            </a:extLst>
          </p:cNvPr>
          <p:cNvPicPr>
            <a:picLocks noChangeAspect="1"/>
          </p:cNvPicPr>
          <p:nvPr/>
        </p:nvPicPr>
        <p:blipFill>
          <a:blip r:embed="rId2"/>
          <a:stretch>
            <a:fillRect/>
          </a:stretch>
        </p:blipFill>
        <p:spPr>
          <a:xfrm>
            <a:off x="1221915" y="0"/>
            <a:ext cx="5801535" cy="3839111"/>
          </a:xfrm>
          <a:prstGeom prst="rect">
            <a:avLst/>
          </a:prstGeom>
        </p:spPr>
      </p:pic>
      <p:sp>
        <p:nvSpPr>
          <p:cNvPr id="4" name="TextBox 3">
            <a:extLst>
              <a:ext uri="{FF2B5EF4-FFF2-40B4-BE49-F238E27FC236}">
                <a16:creationId xmlns:a16="http://schemas.microsoft.com/office/drawing/2014/main" id="{9EEB5B93-FDE6-6611-7DD5-7FAF5CF1E7CE}"/>
              </a:ext>
            </a:extLst>
          </p:cNvPr>
          <p:cNvSpPr txBox="1"/>
          <p:nvPr/>
        </p:nvSpPr>
        <p:spPr>
          <a:xfrm>
            <a:off x="0" y="4099034"/>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12</a:t>
            </a:r>
            <a:r>
              <a:rPr lang="en-US" baseline="30000" dirty="0"/>
              <a:t>th</a:t>
            </a:r>
            <a:r>
              <a:rPr lang="en-US" dirty="0"/>
              <a:t> April 45’ FDR dies, and Truman comes into office.</a:t>
            </a:r>
          </a:p>
          <a:p>
            <a:pPr marL="742950" lvl="1" indent="-285750">
              <a:buFont typeface="Arial" panose="020B0604020202020204" pitchFamily="34" charset="0"/>
              <a:buChar char="•"/>
            </a:pPr>
            <a:r>
              <a:rPr lang="en-US" dirty="0"/>
              <a:t>Truman decides to use the Manhattan project</a:t>
            </a:r>
          </a:p>
          <a:p>
            <a:pPr marL="1200150" lvl="2" indent="-285750">
              <a:buFont typeface="Arial" panose="020B0604020202020204" pitchFamily="34" charset="0"/>
              <a:buChar char="•"/>
            </a:pPr>
            <a:r>
              <a:rPr lang="en-US" dirty="0"/>
              <a:t>He had no doubt the bomb would be used against Japan</a:t>
            </a:r>
          </a:p>
          <a:p>
            <a:pPr marL="742950" lvl="1" indent="-285750">
              <a:buFont typeface="Arial" panose="020B0604020202020204" pitchFamily="34" charset="0"/>
              <a:buChar char="•"/>
            </a:pPr>
            <a:r>
              <a:rPr lang="en-US" dirty="0"/>
              <a:t>Choses to use the bombs as a surprise attack</a:t>
            </a:r>
          </a:p>
          <a:p>
            <a:pPr marL="742950" lvl="1" indent="-285750">
              <a:buFont typeface="Arial" panose="020B0604020202020204" pitchFamily="34" charset="0"/>
              <a:buChar char="•"/>
            </a:pPr>
            <a:r>
              <a:rPr lang="en-US" dirty="0"/>
              <a:t>The firebombing has already killed hundreds of thousands of people, so why not just use the nuke</a:t>
            </a:r>
          </a:p>
          <a:p>
            <a:pPr marL="742950" lvl="1" indent="-285750">
              <a:buFont typeface="Arial" panose="020B0604020202020204" pitchFamily="34" charset="0"/>
              <a:buChar char="•"/>
            </a:pPr>
            <a:r>
              <a:rPr lang="en-US" dirty="0"/>
              <a:t>The Hiroshima bomb kills 40 thousand instantly, kills 100,000 more from burns and radiation poisoning</a:t>
            </a:r>
          </a:p>
          <a:p>
            <a:pPr marL="1200150" lvl="2" indent="-285750">
              <a:buFont typeface="Arial" panose="020B0604020202020204" pitchFamily="34" charset="0"/>
              <a:buChar char="•"/>
            </a:pPr>
            <a:r>
              <a:rPr lang="en-US" dirty="0"/>
              <a:t>Japan didn’t believe what had happened until the second bomb was dropped</a:t>
            </a:r>
          </a:p>
          <a:p>
            <a:pPr marL="1657350" lvl="3" indent="-285750">
              <a:buFont typeface="Arial" panose="020B0604020202020204" pitchFamily="34" charset="0"/>
              <a:buChar char="•"/>
            </a:pPr>
            <a:r>
              <a:rPr lang="en-US" dirty="0"/>
              <a:t>Only after the second bomb Japan surrendered at request from the Emperor</a:t>
            </a:r>
          </a:p>
        </p:txBody>
      </p:sp>
      <p:pic>
        <p:nvPicPr>
          <p:cNvPr id="6" name="Picture 5">
            <a:extLst>
              <a:ext uri="{FF2B5EF4-FFF2-40B4-BE49-F238E27FC236}">
                <a16:creationId xmlns:a16="http://schemas.microsoft.com/office/drawing/2014/main" id="{608CC0ED-8F7E-8FE6-B320-C7E4871C169B}"/>
              </a:ext>
            </a:extLst>
          </p:cNvPr>
          <p:cNvPicPr>
            <a:picLocks noChangeAspect="1"/>
          </p:cNvPicPr>
          <p:nvPr/>
        </p:nvPicPr>
        <p:blipFill>
          <a:blip r:embed="rId3"/>
          <a:stretch>
            <a:fillRect/>
          </a:stretch>
        </p:blipFill>
        <p:spPr>
          <a:xfrm>
            <a:off x="2807115" y="7204836"/>
            <a:ext cx="4239217" cy="4782217"/>
          </a:xfrm>
          <a:prstGeom prst="rect">
            <a:avLst/>
          </a:prstGeom>
        </p:spPr>
      </p:pic>
    </p:spTree>
    <p:extLst>
      <p:ext uri="{BB962C8B-B14F-4D97-AF65-F5344CB8AC3E}">
        <p14:creationId xmlns:p14="http://schemas.microsoft.com/office/powerpoint/2010/main" val="40235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DAD2A-C0D2-6F91-38ED-7262D065CAFC}"/>
              </a:ext>
            </a:extLst>
          </p:cNvPr>
          <p:cNvSpPr txBox="1"/>
          <p:nvPr/>
        </p:nvSpPr>
        <p:spPr>
          <a:xfrm>
            <a:off x="0" y="175364"/>
            <a:ext cx="8686799" cy="830997"/>
          </a:xfrm>
          <a:prstGeom prst="rect">
            <a:avLst/>
          </a:prstGeom>
          <a:noFill/>
        </p:spPr>
        <p:txBody>
          <a:bodyPr wrap="square" rtlCol="0">
            <a:spAutoFit/>
          </a:bodyPr>
          <a:lstStyle/>
          <a:p>
            <a:pPr algn="ctr"/>
            <a:r>
              <a:rPr lang="en-US" sz="4800" dirty="0"/>
              <a:t>Deterrence</a:t>
            </a:r>
          </a:p>
        </p:txBody>
      </p:sp>
      <p:pic>
        <p:nvPicPr>
          <p:cNvPr id="4" name="Picture 3">
            <a:extLst>
              <a:ext uri="{FF2B5EF4-FFF2-40B4-BE49-F238E27FC236}">
                <a16:creationId xmlns:a16="http://schemas.microsoft.com/office/drawing/2014/main" id="{D2AC3070-7798-76DA-CACB-61B929F85991}"/>
              </a:ext>
            </a:extLst>
          </p:cNvPr>
          <p:cNvPicPr>
            <a:picLocks noChangeAspect="1"/>
          </p:cNvPicPr>
          <p:nvPr/>
        </p:nvPicPr>
        <p:blipFill>
          <a:blip r:embed="rId2"/>
          <a:stretch>
            <a:fillRect/>
          </a:stretch>
        </p:blipFill>
        <p:spPr>
          <a:xfrm>
            <a:off x="1447396" y="905067"/>
            <a:ext cx="5792008" cy="4296375"/>
          </a:xfrm>
          <a:prstGeom prst="rect">
            <a:avLst/>
          </a:prstGeom>
        </p:spPr>
      </p:pic>
      <p:sp>
        <p:nvSpPr>
          <p:cNvPr id="5" name="TextBox 4">
            <a:extLst>
              <a:ext uri="{FF2B5EF4-FFF2-40B4-BE49-F238E27FC236}">
                <a16:creationId xmlns:a16="http://schemas.microsoft.com/office/drawing/2014/main" id="{EBF3DAA3-0C8B-726E-415E-7FCB98B9E96D}"/>
              </a:ext>
            </a:extLst>
          </p:cNvPr>
          <p:cNvSpPr txBox="1"/>
          <p:nvPr/>
        </p:nvSpPr>
        <p:spPr>
          <a:xfrm>
            <a:off x="0" y="540757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US Navy used to be the big dog of the armed services, as it protected the seas, the only route real threats to the USA could take, but now since atomic bombs could be dropped anywhere, defending the sea wasn’t as important</a:t>
            </a:r>
          </a:p>
          <a:p>
            <a:pPr marL="285750" indent="-285750">
              <a:buFont typeface="Arial" panose="020B0604020202020204" pitchFamily="34" charset="0"/>
              <a:buChar char="•"/>
            </a:pPr>
            <a:r>
              <a:rPr lang="en-US" dirty="0"/>
              <a:t>New Policy of Deterrence:</a:t>
            </a:r>
          </a:p>
          <a:p>
            <a:pPr marL="742950" lvl="1" indent="-285750">
              <a:buFont typeface="Arial" panose="020B0604020202020204" pitchFamily="34" charset="0"/>
              <a:buChar char="•"/>
            </a:pPr>
            <a:r>
              <a:rPr lang="en-US" dirty="0"/>
              <a:t>The idea is to have a large nuclear arsenal to dissuade the Soviet Union from attacking</a:t>
            </a:r>
          </a:p>
          <a:p>
            <a:pPr marL="742950" lvl="1" indent="-285750">
              <a:buFont typeface="Arial" panose="020B0604020202020204" pitchFamily="34" charset="0"/>
              <a:buChar char="•"/>
            </a:pPr>
            <a:r>
              <a:rPr lang="en-US" dirty="0"/>
              <a:t>Even if war would break out, nuclear weapons would be the first line of defense</a:t>
            </a:r>
          </a:p>
          <a:p>
            <a:pPr marL="742950" lvl="1" indent="-285750">
              <a:buFont typeface="Arial" panose="020B0604020202020204" pitchFamily="34" charset="0"/>
              <a:buChar char="•"/>
            </a:pPr>
            <a:r>
              <a:rPr lang="en-US" dirty="0"/>
              <a:t>War plan Half-Moon</a:t>
            </a:r>
          </a:p>
          <a:p>
            <a:pPr marL="1200150" lvl="2" indent="-285750">
              <a:buFont typeface="Arial" panose="020B0604020202020204" pitchFamily="34" charset="0"/>
              <a:buChar char="•"/>
            </a:pPr>
            <a:r>
              <a:rPr lang="en-US" dirty="0"/>
              <a:t>In case of war with Russia, nuke the shit out of them from bases in Europe, the middle east, and Japan</a:t>
            </a:r>
          </a:p>
          <a:p>
            <a:pPr marL="1200150" lvl="2" indent="-285750">
              <a:buFont typeface="Arial" panose="020B0604020202020204" pitchFamily="34" charset="0"/>
              <a:buChar char="•"/>
            </a:pPr>
            <a:r>
              <a:rPr lang="en-US" dirty="0"/>
              <a:t>The land army would just protect the air bases</a:t>
            </a:r>
          </a:p>
          <a:p>
            <a:pPr marL="1200150" lvl="2" indent="-285750">
              <a:buFont typeface="Arial" panose="020B0604020202020204" pitchFamily="34" charset="0"/>
              <a:buChar char="•"/>
            </a:pPr>
            <a:r>
              <a:rPr lang="en-US" dirty="0"/>
              <a:t>Only issue is that this plan required far more nukes than the nation could produce</a:t>
            </a:r>
          </a:p>
          <a:p>
            <a:pPr marL="742950" lvl="1" indent="-285750">
              <a:buFont typeface="Arial" panose="020B0604020202020204" pitchFamily="34" charset="0"/>
              <a:buChar char="•"/>
            </a:pPr>
            <a:r>
              <a:rPr lang="en-US" dirty="0"/>
              <a:t>New plan</a:t>
            </a:r>
          </a:p>
          <a:p>
            <a:pPr marL="1200150" lvl="2" indent="-285750">
              <a:buFont typeface="Arial" panose="020B0604020202020204" pitchFamily="34" charset="0"/>
              <a:buChar char="•"/>
            </a:pPr>
            <a:r>
              <a:rPr lang="en-US" dirty="0"/>
              <a:t>Step 1: create an even more powerful weapon: the hydrogen bomb</a:t>
            </a:r>
          </a:p>
          <a:p>
            <a:pPr marL="1200150" lvl="2" indent="-285750">
              <a:buFont typeface="Arial" panose="020B0604020202020204" pitchFamily="34" charset="0"/>
              <a:buChar char="•"/>
            </a:pPr>
            <a:r>
              <a:rPr lang="en-US" dirty="0"/>
              <a:t>Step 2: Get more bombers and create a separate air force</a:t>
            </a:r>
          </a:p>
          <a:p>
            <a:pPr marL="1657350" lvl="3" indent="-285750">
              <a:buFont typeface="Arial" panose="020B0604020202020204" pitchFamily="34" charset="0"/>
              <a:buChar char="•"/>
            </a:pPr>
            <a:r>
              <a:rPr lang="en-US" dirty="0"/>
              <a:t>The air force would be the new first line of defense, and thus get more funding, which the navy didn’t like.</a:t>
            </a:r>
          </a:p>
          <a:p>
            <a:pPr marL="742950" lvl="1" indent="-285750">
              <a:buFont typeface="Arial" panose="020B0604020202020204" pitchFamily="34" charset="0"/>
              <a:buChar char="•"/>
            </a:pPr>
            <a:r>
              <a:rPr lang="en-US" dirty="0"/>
              <a:t>This policy would be tested by the number of limited wars the nation would have to fight throughout the cold war</a:t>
            </a:r>
          </a:p>
        </p:txBody>
      </p:sp>
    </p:spTree>
    <p:extLst>
      <p:ext uri="{BB962C8B-B14F-4D97-AF65-F5344CB8AC3E}">
        <p14:creationId xmlns:p14="http://schemas.microsoft.com/office/powerpoint/2010/main" val="1054779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6EB4-D679-6F54-FC90-CCDC77270E4A}"/>
              </a:ext>
            </a:extLst>
          </p:cNvPr>
          <p:cNvSpPr txBox="1"/>
          <p:nvPr/>
        </p:nvSpPr>
        <p:spPr>
          <a:xfrm>
            <a:off x="0" y="252248"/>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Curtis LeMay wanted the USA to rely solely on nuclear weapons and believed that nuking Russia would win the war</a:t>
            </a:r>
          </a:p>
          <a:p>
            <a:pPr marL="742950" lvl="1" indent="-285750">
              <a:buFont typeface="Arial" panose="020B0604020202020204" pitchFamily="34" charset="0"/>
              <a:buChar char="•"/>
            </a:pPr>
            <a:r>
              <a:rPr lang="en-US" dirty="0"/>
              <a:t>The navy hates this, as they are becoming more obsolete the more the US becomes reliant on nuclear weapons</a:t>
            </a:r>
          </a:p>
          <a:p>
            <a:pPr marL="1200150" lvl="2" indent="-285750">
              <a:buFont typeface="Arial" panose="020B0604020202020204" pitchFamily="34" charset="0"/>
              <a:buChar char="•"/>
            </a:pPr>
            <a:r>
              <a:rPr lang="en-US" dirty="0"/>
              <a:t>When the Navy’s budget is reduced to make more nuclear weapons, the admirals staged a formal revolt</a:t>
            </a:r>
          </a:p>
          <a:p>
            <a:pPr marL="1657350" lvl="3" indent="-285750">
              <a:buFont typeface="Arial" panose="020B0604020202020204" pitchFamily="34" charset="0"/>
              <a:buChar char="•"/>
            </a:pPr>
            <a:r>
              <a:rPr lang="en-US" dirty="0"/>
              <a:t>They used moral justification for their revolt, but really, they just wanted to be the ones in control of the weapons</a:t>
            </a:r>
          </a:p>
          <a:p>
            <a:pPr marL="1657350" lvl="3"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4499583-2681-81AA-F255-822B42403A7B}"/>
              </a:ext>
            </a:extLst>
          </p:cNvPr>
          <p:cNvPicPr>
            <a:picLocks noChangeAspect="1"/>
          </p:cNvPicPr>
          <p:nvPr/>
        </p:nvPicPr>
        <p:blipFill>
          <a:blip r:embed="rId2"/>
          <a:stretch>
            <a:fillRect/>
          </a:stretch>
        </p:blipFill>
        <p:spPr>
          <a:xfrm>
            <a:off x="1576879" y="2491217"/>
            <a:ext cx="5517604" cy="4366556"/>
          </a:xfrm>
          <a:prstGeom prst="rect">
            <a:avLst/>
          </a:prstGeom>
        </p:spPr>
      </p:pic>
      <p:sp>
        <p:nvSpPr>
          <p:cNvPr id="5" name="TextBox 4">
            <a:extLst>
              <a:ext uri="{FF2B5EF4-FFF2-40B4-BE49-F238E27FC236}">
                <a16:creationId xmlns:a16="http://schemas.microsoft.com/office/drawing/2014/main" id="{D5449727-C5CF-5CE9-7D29-99DFC311905A}"/>
              </a:ext>
            </a:extLst>
          </p:cNvPr>
          <p:cNvSpPr txBox="1"/>
          <p:nvPr/>
        </p:nvSpPr>
        <p:spPr>
          <a:xfrm>
            <a:off x="0" y="709448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Eisenhower’s New Look policy</a:t>
            </a:r>
          </a:p>
          <a:p>
            <a:pPr marL="742950" lvl="1" indent="-285750">
              <a:buFont typeface="Arial" panose="020B0604020202020204" pitchFamily="34" charset="0"/>
              <a:buChar char="•"/>
            </a:pPr>
            <a:r>
              <a:rPr lang="en-US" dirty="0"/>
              <a:t>Believed increased military spending would be bad for the economy by creating a military industrial complex</a:t>
            </a:r>
          </a:p>
          <a:p>
            <a:pPr marL="742950" lvl="1" indent="-285750">
              <a:buFont typeface="Arial" panose="020B0604020202020204" pitchFamily="34" charset="0"/>
              <a:buChar char="•"/>
            </a:pPr>
            <a:r>
              <a:rPr lang="en-US" dirty="0"/>
              <a:t>Wanted to focus on nuclear weapons instead</a:t>
            </a:r>
          </a:p>
          <a:p>
            <a:pPr marL="742950" lvl="1" indent="-285750">
              <a:buFont typeface="Arial" panose="020B0604020202020204" pitchFamily="34" charset="0"/>
              <a:buChar char="•"/>
            </a:pPr>
            <a:r>
              <a:rPr lang="en-US" dirty="0"/>
              <a:t>Signed a document saying that nuclear weapons would be used in a defensive war</a:t>
            </a:r>
          </a:p>
          <a:p>
            <a:pPr marL="742950" lvl="1" indent="-285750">
              <a:buFont typeface="Arial" panose="020B0604020202020204" pitchFamily="34" charset="0"/>
              <a:buChar char="•"/>
            </a:pPr>
            <a:r>
              <a:rPr lang="en-US" dirty="0"/>
              <a:t>Wanted to put nuclear weapons on as many delivery methods as possible</a:t>
            </a:r>
          </a:p>
          <a:p>
            <a:pPr marL="1200150" lvl="2" indent="-285750">
              <a:buFont typeface="Arial" panose="020B0604020202020204" pitchFamily="34" charset="0"/>
              <a:buChar char="•"/>
            </a:pPr>
            <a:r>
              <a:rPr lang="en-US" dirty="0"/>
              <a:t>Torpedoes, missiles</a:t>
            </a:r>
          </a:p>
          <a:p>
            <a:pPr marL="742950" lvl="1" indent="-285750">
              <a:buFont typeface="Arial" panose="020B0604020202020204" pitchFamily="34" charset="0"/>
              <a:buChar char="•"/>
            </a:pPr>
            <a:r>
              <a:rPr lang="en-US" dirty="0"/>
              <a:t>The USA went from 1,000 nuclear weapons to 12,000</a:t>
            </a:r>
          </a:p>
          <a:p>
            <a:pPr marL="1200150" lvl="2" indent="-285750">
              <a:buFont typeface="Arial" panose="020B0604020202020204" pitchFamily="34" charset="0"/>
              <a:buChar char="•"/>
            </a:pPr>
            <a:r>
              <a:rPr lang="en-US" dirty="0"/>
              <a:t>Most of the military budget goes into building these, specifically ICBMs</a:t>
            </a:r>
          </a:p>
          <a:p>
            <a:pPr marL="742950" lvl="1" indent="-285750">
              <a:buFont typeface="Arial" panose="020B0604020202020204" pitchFamily="34" charset="0"/>
              <a:buChar char="•"/>
            </a:pPr>
            <a:r>
              <a:rPr lang="en-US" dirty="0"/>
              <a:t>First ICBMS: Atlas, Titan, Minuteman</a:t>
            </a:r>
          </a:p>
          <a:p>
            <a:pPr marL="1200150" lvl="2" indent="-285750">
              <a:buFont typeface="Arial" panose="020B0604020202020204" pitchFamily="34" charset="0"/>
              <a:buChar char="•"/>
            </a:pPr>
            <a:r>
              <a:rPr lang="en-US" dirty="0"/>
              <a:t>All had a main weakness of having to be fired from above ground, leaving them vulnerable to a preemptive strike</a:t>
            </a:r>
          </a:p>
        </p:txBody>
      </p:sp>
    </p:spTree>
    <p:extLst>
      <p:ext uri="{BB962C8B-B14F-4D97-AF65-F5344CB8AC3E}">
        <p14:creationId xmlns:p14="http://schemas.microsoft.com/office/powerpoint/2010/main" val="288808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CAFA8-4468-31B7-8300-46CECE18F8C7}"/>
              </a:ext>
            </a:extLst>
          </p:cNvPr>
          <p:cNvPicPr>
            <a:picLocks noChangeAspect="1"/>
          </p:cNvPicPr>
          <p:nvPr/>
        </p:nvPicPr>
        <p:blipFill>
          <a:blip r:embed="rId2"/>
          <a:stretch>
            <a:fillRect/>
          </a:stretch>
        </p:blipFill>
        <p:spPr>
          <a:xfrm>
            <a:off x="203929" y="150079"/>
            <a:ext cx="3594933" cy="5084074"/>
          </a:xfrm>
          <a:prstGeom prst="rect">
            <a:avLst/>
          </a:prstGeom>
        </p:spPr>
      </p:pic>
      <p:pic>
        <p:nvPicPr>
          <p:cNvPr id="5" name="Picture 4">
            <a:extLst>
              <a:ext uri="{FF2B5EF4-FFF2-40B4-BE49-F238E27FC236}">
                <a16:creationId xmlns:a16="http://schemas.microsoft.com/office/drawing/2014/main" id="{17F4139A-B8F0-193E-BB25-836742A17BB0}"/>
              </a:ext>
            </a:extLst>
          </p:cNvPr>
          <p:cNvPicPr>
            <a:picLocks noChangeAspect="1"/>
          </p:cNvPicPr>
          <p:nvPr/>
        </p:nvPicPr>
        <p:blipFill>
          <a:blip r:embed="rId3"/>
          <a:stretch>
            <a:fillRect/>
          </a:stretch>
        </p:blipFill>
        <p:spPr>
          <a:xfrm>
            <a:off x="4560447" y="345201"/>
            <a:ext cx="3464201" cy="4575134"/>
          </a:xfrm>
          <a:prstGeom prst="rect">
            <a:avLst/>
          </a:prstGeom>
        </p:spPr>
      </p:pic>
      <p:sp>
        <p:nvSpPr>
          <p:cNvPr id="6" name="TextBox 5">
            <a:extLst>
              <a:ext uri="{FF2B5EF4-FFF2-40B4-BE49-F238E27FC236}">
                <a16:creationId xmlns:a16="http://schemas.microsoft.com/office/drawing/2014/main" id="{1C8B80F7-9CAF-3BEF-FE92-A74448DD391B}"/>
              </a:ext>
            </a:extLst>
          </p:cNvPr>
          <p:cNvSpPr txBox="1"/>
          <p:nvPr/>
        </p:nvSpPr>
        <p:spPr>
          <a:xfrm>
            <a:off x="0" y="534451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 both solve the problem of ICBM’s being vulnerable and the navy losing relevancy, the chief of naval officers had an idea to put nuclear warheads on submarines that could be used from anywhere</a:t>
            </a:r>
          </a:p>
          <a:p>
            <a:pPr marL="285750" indent="-285750">
              <a:buFont typeface="Arial" panose="020B0604020202020204" pitchFamily="34" charset="0"/>
              <a:buChar char="•"/>
            </a:pPr>
            <a:r>
              <a:rPr lang="en-US" dirty="0"/>
              <a:t>But the Airforce had a better idea: Strategic air command</a:t>
            </a:r>
          </a:p>
          <a:p>
            <a:pPr marL="742950" lvl="1" indent="-285750">
              <a:buFont typeface="Arial" panose="020B0604020202020204" pitchFamily="34" charset="0"/>
              <a:buChar char="•"/>
            </a:pPr>
            <a:r>
              <a:rPr lang="en-US" dirty="0"/>
              <a:t>Do bomb data calculations to optimize targets. This could be done repeatedly and close to instantly.</a:t>
            </a:r>
          </a:p>
          <a:p>
            <a:pPr marL="742950" lvl="1" indent="-285750">
              <a:buFont typeface="Arial" panose="020B0604020202020204" pitchFamily="34" charset="0"/>
              <a:buChar char="•"/>
            </a:pPr>
            <a:r>
              <a:rPr lang="en-US" dirty="0"/>
              <a:t>Due to this, the bomb controls were transferred to Omaha from the Pentagon</a:t>
            </a:r>
          </a:p>
          <a:p>
            <a:pPr marL="285750" indent="-285750">
              <a:buFont typeface="Arial" panose="020B0604020202020204" pitchFamily="34" charset="0"/>
              <a:buChar char="•"/>
            </a:pPr>
            <a:r>
              <a:rPr lang="en-US" dirty="0"/>
              <a:t>One problem with the deterrence strategy were small regional conflicts</a:t>
            </a:r>
          </a:p>
          <a:p>
            <a:pPr marL="742950" lvl="1" indent="-285750">
              <a:buFont typeface="Arial" panose="020B0604020202020204" pitchFamily="34" charset="0"/>
              <a:buChar char="•"/>
            </a:pPr>
            <a:r>
              <a:rPr lang="en-US" dirty="0"/>
              <a:t>Russia was arming small nations to cause conflicts around the globe that they could use to fight the Americans indirectly</a:t>
            </a:r>
          </a:p>
          <a:p>
            <a:pPr marL="742950" lvl="1" indent="-285750">
              <a:buFont typeface="Arial" panose="020B0604020202020204" pitchFamily="34" charset="0"/>
              <a:buChar char="•"/>
            </a:pPr>
            <a:r>
              <a:rPr lang="en-US" dirty="0"/>
              <a:t>Examples include Egypt, Cuba and Indochina</a:t>
            </a:r>
          </a:p>
        </p:txBody>
      </p:sp>
      <p:pic>
        <p:nvPicPr>
          <p:cNvPr id="8" name="Picture 7">
            <a:extLst>
              <a:ext uri="{FF2B5EF4-FFF2-40B4-BE49-F238E27FC236}">
                <a16:creationId xmlns:a16="http://schemas.microsoft.com/office/drawing/2014/main" id="{1785EA30-F86C-F06A-22ED-00C04FB9E91F}"/>
              </a:ext>
            </a:extLst>
          </p:cNvPr>
          <p:cNvPicPr>
            <a:picLocks noChangeAspect="1"/>
          </p:cNvPicPr>
          <p:nvPr/>
        </p:nvPicPr>
        <p:blipFill>
          <a:blip r:embed="rId4"/>
          <a:stretch>
            <a:fillRect/>
          </a:stretch>
        </p:blipFill>
        <p:spPr>
          <a:xfrm>
            <a:off x="677918" y="8438096"/>
            <a:ext cx="7283669" cy="3571217"/>
          </a:xfrm>
          <a:prstGeom prst="rect">
            <a:avLst/>
          </a:prstGeom>
        </p:spPr>
      </p:pic>
    </p:spTree>
    <p:extLst>
      <p:ext uri="{BB962C8B-B14F-4D97-AF65-F5344CB8AC3E}">
        <p14:creationId xmlns:p14="http://schemas.microsoft.com/office/powerpoint/2010/main" val="529639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CC334-62F1-3140-52FA-2BA6B1CE814F}"/>
              </a:ext>
            </a:extLst>
          </p:cNvPr>
          <p:cNvSpPr txBox="1"/>
          <p:nvPr/>
        </p:nvSpPr>
        <p:spPr>
          <a:xfrm>
            <a:off x="0" y="39886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JFK and Flexible response</a:t>
            </a:r>
          </a:p>
          <a:p>
            <a:pPr marL="742950" lvl="1" indent="-285750">
              <a:buFont typeface="Arial" panose="020B0604020202020204" pitchFamily="34" charset="0"/>
              <a:buChar char="•"/>
            </a:pPr>
            <a:r>
              <a:rPr lang="en-US" dirty="0"/>
              <a:t>Believed that money should be spent on both nuclear weapons and conventional weapons, who cares about military industrial complex</a:t>
            </a:r>
          </a:p>
          <a:p>
            <a:pPr marL="742950" lvl="1" indent="-285750">
              <a:buFont typeface="Arial" panose="020B0604020202020204" pitchFamily="34" charset="0"/>
              <a:buChar char="•"/>
            </a:pPr>
            <a:r>
              <a:rPr lang="en-US" dirty="0"/>
              <a:t>Robert McNamara: secretary of defense under Kennedy</a:t>
            </a:r>
          </a:p>
          <a:p>
            <a:pPr marL="1200150" lvl="2" indent="-285750">
              <a:buFont typeface="Arial" panose="020B0604020202020204" pitchFamily="34" charset="0"/>
              <a:buChar char="•"/>
            </a:pPr>
            <a:r>
              <a:rPr lang="en-US" dirty="0"/>
              <a:t>Believed that Admirals and Generals didn’t know everything about the job; they needed professional civilians to help them</a:t>
            </a:r>
          </a:p>
          <a:p>
            <a:pPr marL="1200150" lvl="2" indent="-285750">
              <a:buFont typeface="Arial" panose="020B0604020202020204" pitchFamily="34" charset="0"/>
              <a:buChar char="•"/>
            </a:pPr>
            <a:r>
              <a:rPr lang="en-US" dirty="0"/>
              <a:t>Brought whiz kids into the pentagon to help them plan strategy</a:t>
            </a:r>
          </a:p>
          <a:p>
            <a:pPr marL="1657350" lvl="3" indent="-285750">
              <a:buFont typeface="Arial" panose="020B0604020202020204" pitchFamily="34" charset="0"/>
              <a:buChar char="•"/>
            </a:pPr>
            <a:r>
              <a:rPr lang="en-US" dirty="0"/>
              <a:t>Joint chiefs of staff didn’t like this and believed McNamara had too much power</a:t>
            </a:r>
          </a:p>
          <a:p>
            <a:pPr marL="2114550" lvl="4" indent="-285750">
              <a:buFont typeface="Arial" panose="020B0604020202020204" pitchFamily="34" charset="0"/>
              <a:buChar char="•"/>
            </a:pPr>
            <a:r>
              <a:rPr lang="en-US" dirty="0"/>
              <a:t>Many of the day-to-day decisions had to go by him first</a:t>
            </a:r>
          </a:p>
          <a:p>
            <a:pPr marL="742950" lvl="1" indent="-285750">
              <a:buFont typeface="Arial" panose="020B0604020202020204" pitchFamily="34" charset="0"/>
              <a:buChar char="•"/>
            </a:pPr>
            <a:r>
              <a:rPr lang="en-US" dirty="0"/>
              <a:t>Reorganize mechanized to resemble the panzer corps</a:t>
            </a:r>
          </a:p>
          <a:p>
            <a:pPr marL="742950" lvl="1" indent="-285750">
              <a:buFont typeface="Arial" panose="020B0604020202020204" pitchFamily="34" charset="0"/>
              <a:buChar char="•"/>
            </a:pPr>
            <a:r>
              <a:rPr lang="en-US" dirty="0"/>
              <a:t>Develop helicopters for the army</a:t>
            </a:r>
          </a:p>
          <a:p>
            <a:pPr marL="742950" lvl="1" indent="-285750">
              <a:buFont typeface="Arial" panose="020B0604020202020204" pitchFamily="34" charset="0"/>
              <a:buChar char="•"/>
            </a:pPr>
            <a:r>
              <a:rPr lang="en-US" dirty="0"/>
              <a:t>Counterinsurgency becomes a main priority</a:t>
            </a:r>
          </a:p>
        </p:txBody>
      </p:sp>
      <p:pic>
        <p:nvPicPr>
          <p:cNvPr id="4" name="Picture 3">
            <a:extLst>
              <a:ext uri="{FF2B5EF4-FFF2-40B4-BE49-F238E27FC236}">
                <a16:creationId xmlns:a16="http://schemas.microsoft.com/office/drawing/2014/main" id="{D91C03FF-C8F7-D29E-68F4-1836EE615A03}"/>
              </a:ext>
            </a:extLst>
          </p:cNvPr>
          <p:cNvPicPr>
            <a:picLocks noChangeAspect="1"/>
          </p:cNvPicPr>
          <p:nvPr/>
        </p:nvPicPr>
        <p:blipFill>
          <a:blip r:embed="rId2"/>
          <a:stretch>
            <a:fillRect/>
          </a:stretch>
        </p:blipFill>
        <p:spPr>
          <a:xfrm>
            <a:off x="1363470" y="0"/>
            <a:ext cx="5896798" cy="3896269"/>
          </a:xfrm>
          <a:prstGeom prst="rect">
            <a:avLst/>
          </a:prstGeom>
        </p:spPr>
      </p:pic>
    </p:spTree>
    <p:extLst>
      <p:ext uri="{BB962C8B-B14F-4D97-AF65-F5344CB8AC3E}">
        <p14:creationId xmlns:p14="http://schemas.microsoft.com/office/powerpoint/2010/main" val="2574518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7338</TotalTime>
  <Words>9522</Words>
  <Application>Microsoft Office PowerPoint</Application>
  <PresentationFormat>Custom</PresentationFormat>
  <Paragraphs>749</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47</cp:revision>
  <dcterms:created xsi:type="dcterms:W3CDTF">2024-08-20T00:05:07Z</dcterms:created>
  <dcterms:modified xsi:type="dcterms:W3CDTF">2024-11-09T03:37:36Z</dcterms:modified>
</cp:coreProperties>
</file>